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26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102"/>
      </p:cViewPr>
      <p:guideLst>
        <p:guide orient="horz" pos="2160"/>
        <p:guide pos="47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d62ffdfe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ed62ffdfe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d62ffdfe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ed62ffdfe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d62ffdfe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ed62ffdfe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d62ffdfe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ed62ffdfe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d62ffdfe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ed62ffdfe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84f9bcc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2a84f9bcc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d62ffdf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1ed62ffdf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540c1be3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540c1be3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540c1be3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540c1be3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d62ffdfe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d62ffdfe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d62ffdfe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ed62ffdfe2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d62ffdfe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d62ffdfe2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d62ffdfe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d62ffdfe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d62ffdfe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ed62ffdfe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lide de título">
  <p:cSld name="8_Slide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lide de título">
  <p:cSld name="10_Slide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5" name="Google Shape;25;p13"/>
          <p:cNvSpPr txBox="1"/>
          <p:nvPr/>
        </p:nvSpPr>
        <p:spPr>
          <a:xfrm>
            <a:off x="1567588" y="1235083"/>
            <a:ext cx="999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700" rIns="9135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lide de título">
  <p:cSld name="12_Slide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lide de título">
  <p:cSld name="15_Slide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lide de título">
  <p:cSld name="17_Slide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lide de título">
  <p:cSld name="21_Slide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lide de título">
  <p:cSld name="22_Slide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lide de título">
  <p:cSld name="23_Slide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Slide de título">
  <p:cSld name="24_Slide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Slide de título">
  <p:cSld name="27_Slide de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lide de título">
  <p:cSld name="28_Slide d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Slide de título">
  <p:cSld name="29_Slide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Slide de título">
  <p:cSld name="30_Slide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Slide de título">
  <p:cSld name="31_Slide de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Slide de título">
  <p:cSld name="26_Slide de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Slide de título">
  <p:cSld name="32_Slide de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Slide de título">
  <p:cSld name="42_Slide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Slide de título">
  <p:cSld name="43_Slide de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Slide de título">
  <p:cSld name="44_Slide de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Slide de título">
  <p:cSld name="45_Slide de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Slide de título">
  <p:cSld name="46_Slide de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Slide de título">
  <p:cSld name="48_Slide d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Slide de título">
  <p:cSld name="49_Slide de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e conteúdo">
  <p:cSld name="5_Título e conteúd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ítulo e conteúdo">
  <p:cSld name="10_Título e conteúd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ítulo e conteúdo">
  <p:cSld name="11_Título e conteú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lide de título">
  <p:cSld name="33_Slide d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ítulo e conteúdo">
  <p:cSld name="16_Título e conteúd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e conteúdo">
  <p:cSld name="8_Título e conteúd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ítulo e conteúdo">
  <p:cSld name="47_Título e conteú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ítulo e conteúdo">
  <p:cSld name="48_Título e conteúd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ítulo e conteúdo">
  <p:cSld name="53_Título e conteúd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ítulo e conteúdo">
  <p:cSld name="54_Título e conteúd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ítulo e conteúdo">
  <p:cSld name="55_Título e conteúd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ítulo e conteúdo">
  <p:cSld name="56_Título e conteúd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ítulo e conteúdo">
  <p:cSld name="58_Título e conteúd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ítulo e conteúdo">
  <p:cSld name="65_Título 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ítulo e conteúdo">
  <p:cSld name="68_Título e conteúd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ítulo e conteúdo">
  <p:cSld name="69_Título e conteúd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ítulo e conteúdo">
  <p:cSld name="17_Título e conteúd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ítulo e conteúdo">
  <p:cSld name="18_Título 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ítulo e conteúdo">
  <p:cSld name="24_Título e conteúd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ítulo e conteúdo">
  <p:cSld name="20_Título e conteúd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ítulo e conteúdo">
  <p:cSld name="25_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ítulo e conteúdo">
  <p:cSld name="22_Título e conteúd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ítulo e conteúdo">
  <p:cSld name="23_Título e conteúd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ítulo e conteúdo">
  <p:cSld name="27_Título e conteúd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ítulo e conteúdo">
  <p:cSld name="35_Título e conteúd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texto vertical">
  <p:cSld name="1_Título e texto vertic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ítulo e conteúdo">
  <p:cSld name="36_Título e conteúd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ítulo e conteúdo">
  <p:cSld name="37_Título e conteúd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ítulo e conteúdo">
  <p:cSld name="42_Título e conteúd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ítulo e conteúdo">
  <p:cSld name="44_Título e conteúd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e Conteúdo">
  <p:cSld name="4_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e Conteúdo">
  <p:cSld name="6_Título e Conteúd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Título e conteúdo">
  <p:cSld name="82_Título e conteúd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e Conteúdo">
  <p:cSld name="7_Título e Conteúd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ítulo e Conteúdo">
  <p:cSld name="9_Título e Conteú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de título">
  <p:cSld name="5_Slide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ítulo e Conteúdo">
  <p:cSld name="12_Título e Conteúd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Slide de título">
  <p:cSld name="34_Slide d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Slide de título">
  <p:cSld name="35_Slide de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Slide de título">
  <p:cSld name="36_Slide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Slide de título">
  <p:cSld name="37_Slide de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76"/>
          <p:cNvSpPr txBox="1">
            <a:spLocks noGrp="1"/>
          </p:cNvSpPr>
          <p:nvPr>
            <p:ph type="ftr" idx="11"/>
          </p:nvPr>
        </p:nvSpPr>
        <p:spPr>
          <a:xfrm>
            <a:off x="4165601" y="6356357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76"/>
          <p:cNvSpPr txBox="1">
            <a:spLocks noGrp="1"/>
          </p:cNvSpPr>
          <p:nvPr>
            <p:ph type="sldNum" idx="12"/>
          </p:nvPr>
        </p:nvSpPr>
        <p:spPr>
          <a:xfrm>
            <a:off x="8737601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4" name="Google Shape;94;p7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5" name="Google Shape;95;p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9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8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ide de título">
  <p:cSld name="6_Slide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8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7" name="Google Shape;117;p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1" name="Google Shape;121;p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8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de título">
  <p:cSld name="4_Slide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8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8462321" y="649287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  <a:defRPr sz="24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●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●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-319850" y="-274100"/>
            <a:ext cx="2289525" cy="18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90">
            <a:alphaModFix/>
          </a:blip>
          <a:srcRect l="27828" t="21429" r="42954" b="47656"/>
          <a:stretch/>
        </p:blipFill>
        <p:spPr>
          <a:xfrm>
            <a:off x="7592925" y="3013500"/>
            <a:ext cx="4599075" cy="3844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9"/>
          <p:cNvSpPr txBox="1"/>
          <p:nvPr/>
        </p:nvSpPr>
        <p:spPr>
          <a:xfrm>
            <a:off x="1629450" y="304400"/>
            <a:ext cx="8415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t-BR" sz="47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36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4000" b="1">
                <a:latin typeface="Century Gothic"/>
                <a:ea typeface="Century Gothic"/>
                <a:cs typeface="Century Gothic"/>
                <a:sym typeface="Century Gothic"/>
              </a:rPr>
              <a:t>FORMAÇÃO DE INSPETOR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89"/>
          <p:cNvSpPr txBox="1"/>
          <p:nvPr/>
        </p:nvSpPr>
        <p:spPr>
          <a:xfrm>
            <a:off x="1629450" y="1372225"/>
            <a:ext cx="841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SPCQ - Módulo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pt-BR" sz="4000" b="1" dirty="0">
                <a:latin typeface="Century Gothic"/>
                <a:ea typeface="Century Gothic"/>
                <a:cs typeface="Century Gothic"/>
                <a:sym typeface="Century Gothic"/>
              </a:rPr>
              <a:t>WTG V150</a:t>
            </a:r>
            <a:endParaRPr sz="4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89"/>
          <p:cNvSpPr txBox="1"/>
          <p:nvPr/>
        </p:nvSpPr>
        <p:spPr>
          <a:xfrm>
            <a:off x="37950" y="3634925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5205" y="548640"/>
            <a:ext cx="7650003" cy="573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99" descr="fator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280" y="495300"/>
            <a:ext cx="7711441" cy="578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840" y="533400"/>
            <a:ext cx="7660641" cy="574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01"/>
          <p:cNvGrpSpPr/>
          <p:nvPr/>
        </p:nvGrpSpPr>
        <p:grpSpPr>
          <a:xfrm>
            <a:off x="2133600" y="579120"/>
            <a:ext cx="7940040" cy="5585680"/>
            <a:chOff x="0" y="0"/>
            <a:chExt cx="5760" cy="4320"/>
          </a:xfrm>
        </p:grpSpPr>
        <p:pic>
          <p:nvPicPr>
            <p:cNvPr id="226" name="Google Shape;226;p101" descr="Imagem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1" descr="Imagem12"/>
            <p:cNvPicPr preferRelativeResize="0"/>
            <p:nvPr/>
          </p:nvPicPr>
          <p:blipFill rotWithShape="1">
            <a:blip r:embed="rId4">
              <a:alphaModFix/>
            </a:blip>
            <a:srcRect t="23611" r="58664"/>
            <a:stretch/>
          </p:blipFill>
          <p:spPr>
            <a:xfrm>
              <a:off x="2604" y="2372"/>
              <a:ext cx="594" cy="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01" descr="Imagem12"/>
            <p:cNvPicPr preferRelativeResize="0"/>
            <p:nvPr/>
          </p:nvPicPr>
          <p:blipFill rotWithShape="1">
            <a:blip r:embed="rId4">
              <a:alphaModFix/>
            </a:blip>
            <a:srcRect l="6331" t="38302" r="74739" b="46844"/>
            <a:stretch/>
          </p:blipFill>
          <p:spPr>
            <a:xfrm>
              <a:off x="2517" y="2438"/>
              <a:ext cx="272" cy="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320" y="579120"/>
            <a:ext cx="7599679" cy="569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3"/>
          <p:cNvSpPr txBox="1"/>
          <p:nvPr/>
        </p:nvSpPr>
        <p:spPr>
          <a:xfrm>
            <a:off x="1629450" y="1372225"/>
            <a:ext cx="84159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CONHECIMENTO É O PRINCÍPIO DA PRUDÊNCIA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OBRIGADO PELA ATENÇÃO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03"/>
          <p:cNvSpPr txBox="1"/>
          <p:nvPr/>
        </p:nvSpPr>
        <p:spPr>
          <a:xfrm>
            <a:off x="37950" y="3634925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0"/>
          <p:cNvSpPr txBox="1"/>
          <p:nvPr/>
        </p:nvSpPr>
        <p:spPr>
          <a:xfrm>
            <a:off x="1629450" y="1372225"/>
            <a:ext cx="841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4000" b="1">
                <a:latin typeface="Century Gothic"/>
                <a:ea typeface="Century Gothic"/>
                <a:cs typeface="Century Gothic"/>
                <a:sym typeface="Century Gothic"/>
              </a:rPr>
              <a:t>5.0 CONCEITOS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90"/>
          <p:cNvSpPr txBox="1"/>
          <p:nvPr/>
        </p:nvSpPr>
        <p:spPr>
          <a:xfrm>
            <a:off x="37950" y="3634925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91"/>
          <p:cNvSpPr/>
          <p:nvPr/>
        </p:nvSpPr>
        <p:spPr>
          <a:xfrm>
            <a:off x="327555" y="4690402"/>
            <a:ext cx="4046400" cy="1311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pt-BR"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edidas que minimizem as consequências da queda, quando o risco de queda não puder ser eliminado.</a:t>
            </a:r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91"/>
          <p:cNvSpPr/>
          <p:nvPr/>
        </p:nvSpPr>
        <p:spPr>
          <a:xfrm>
            <a:off x="1868046" y="1901771"/>
            <a:ext cx="4692000" cy="1006500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pt-BR" sz="18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edidas para  evitar o trabalho em altura, sempre que existir meio alternativo de execução; </a:t>
            </a:r>
            <a:endParaRPr sz="120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91"/>
          <p:cNvSpPr/>
          <p:nvPr/>
        </p:nvSpPr>
        <p:spPr>
          <a:xfrm>
            <a:off x="752997" y="3014657"/>
            <a:ext cx="4315800" cy="1311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pt-BR"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edidas que eliminem o risco de queda dos trabalhadores, na impossibilidade de execução do trabalho de outra forma;</a:t>
            </a:r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91"/>
          <p:cNvSpPr/>
          <p:nvPr/>
        </p:nvSpPr>
        <p:spPr>
          <a:xfrm>
            <a:off x="4925701" y="2097533"/>
            <a:ext cx="6012900" cy="3751500"/>
          </a:xfrm>
          <a:prstGeom prst="triangle">
            <a:avLst>
              <a:gd name="adj" fmla="val 50000"/>
            </a:avLst>
          </a:prstGeom>
          <a:solidFill>
            <a:srgbClr val="E066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1"/>
          <p:cNvSpPr/>
          <p:nvPr/>
        </p:nvSpPr>
        <p:spPr>
          <a:xfrm>
            <a:off x="5815988" y="2097533"/>
            <a:ext cx="4232400" cy="26568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1"/>
          <p:cNvSpPr/>
          <p:nvPr/>
        </p:nvSpPr>
        <p:spPr>
          <a:xfrm>
            <a:off x="6727373" y="2084467"/>
            <a:ext cx="2421300" cy="1499100"/>
          </a:xfrm>
          <a:prstGeom prst="triangle">
            <a:avLst>
              <a:gd name="adj" fmla="val 50000"/>
            </a:avLst>
          </a:prstGeom>
          <a:solidFill>
            <a:srgbClr val="93C47D"/>
          </a:solidFill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1"/>
          <p:cNvSpPr txBox="1"/>
          <p:nvPr/>
        </p:nvSpPr>
        <p:spPr>
          <a:xfrm>
            <a:off x="7492708" y="2964313"/>
            <a:ext cx="8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Evitar 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91"/>
          <p:cNvSpPr txBox="1"/>
          <p:nvPr/>
        </p:nvSpPr>
        <p:spPr>
          <a:xfrm>
            <a:off x="7322667" y="397333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Prevenir 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91"/>
          <p:cNvSpPr txBox="1"/>
          <p:nvPr/>
        </p:nvSpPr>
        <p:spPr>
          <a:xfrm>
            <a:off x="7322667" y="506645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Proteger</a:t>
            </a:r>
            <a:endParaRPr sz="14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2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/>
          </a:p>
        </p:txBody>
      </p:sp>
      <p:sp>
        <p:nvSpPr>
          <p:cNvPr id="170" name="Google Shape;170;p92"/>
          <p:cNvSpPr txBox="1">
            <a:spLocks noGrp="1"/>
          </p:cNvSpPr>
          <p:nvPr>
            <p:ph type="body" idx="1"/>
          </p:nvPr>
        </p:nvSpPr>
        <p:spPr>
          <a:xfrm>
            <a:off x="3387400" y="1536625"/>
            <a:ext cx="4415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Trabalho Restrito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Trabalho Posicionado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Retenção de Queda</a:t>
            </a:r>
            <a:endParaRPr/>
          </a:p>
        </p:txBody>
      </p:sp>
      <p:pic>
        <p:nvPicPr>
          <p:cNvPr id="171" name="Google Shape;171;p92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514" y="750414"/>
            <a:ext cx="1846878" cy="170261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516" y="2525273"/>
            <a:ext cx="2940844" cy="17335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0518" y="4374593"/>
            <a:ext cx="1282701" cy="197129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3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/>
          </a:p>
        </p:txBody>
      </p:sp>
      <p:sp>
        <p:nvSpPr>
          <p:cNvPr id="179" name="Google Shape;179;p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 u="sng"/>
              <a:t>ZLQ - Zona Livre de Queda</a:t>
            </a:r>
            <a:endParaRPr sz="2400" u="sng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000"/>
              <a:t>É a distância livre entre o ponto de ancoragem e algum ponto de colisão. Para determinar a distância de queda necessária, é preciso somar os fatores apropriados, e isso resultará na distância exigida abaixo da superfície de trabalho.</a:t>
            </a:r>
            <a:endParaRPr sz="2000"/>
          </a:p>
        </p:txBody>
      </p:sp>
      <p:pic>
        <p:nvPicPr>
          <p:cNvPr id="180" name="Google Shape;180;p93" descr="a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0976" y="1114700"/>
            <a:ext cx="2262246" cy="287972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1" name="Google Shape;181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5012" y="3459219"/>
            <a:ext cx="3170098" cy="272628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4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/>
          </a:p>
        </p:txBody>
      </p:sp>
      <p:sp>
        <p:nvSpPr>
          <p:cNvPr id="187" name="Google Shape;187;p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u="sng"/>
              <a:t>Força de impacto</a:t>
            </a:r>
            <a:endParaRPr u="sng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000"/>
              <a:t>É aquela gerada pela queda se considerarmos a energia que chega às extremidades do talabarte, fixados na ancoragem e no trabalhador.</a:t>
            </a:r>
            <a:endParaRPr sz="20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u="sng"/>
              <a:t>Absorção de choque</a:t>
            </a:r>
            <a:endParaRPr u="sng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000"/>
              <a:t>Um corpo em movimento assume um peso muito maior do que sua massa, devido a aceleração. Esse peso pode ser calculado por:</a:t>
            </a:r>
            <a:endParaRPr sz="20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/>
          </a:p>
        </p:txBody>
      </p:sp>
      <p:sp>
        <p:nvSpPr>
          <p:cNvPr id="193" name="Google Shape;193;p9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b="1"/>
              <a:t>P = m.g.h</a:t>
            </a:r>
            <a:endParaRPr b="1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2000"/>
              <a:t>P = Força  de impacto no momento do impacto em kgf</a:t>
            </a:r>
            <a:endParaRPr sz="200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2000"/>
              <a:t>m = massa do corpo em kg</a:t>
            </a:r>
            <a:endParaRPr sz="200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2000"/>
              <a:t>g = aceleração da gravidade = aprox. 10 m/s2</a:t>
            </a:r>
            <a:endParaRPr sz="200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2000"/>
              <a:t>h = altura da queda do corpo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6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5.0 CONCEITOS</a:t>
            </a:r>
            <a:endParaRPr/>
          </a:p>
        </p:txBody>
      </p:sp>
      <p:sp>
        <p:nvSpPr>
          <p:cNvPr id="199" name="Google Shape;199;p96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7206600" cy="4555200"/>
          </a:xfrm>
          <a:prstGeom prst="rect">
            <a:avLst/>
          </a:prstGeom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 u="sng"/>
              <a:t>Fator de queda</a:t>
            </a:r>
            <a:endParaRPr sz="2400" u="sng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55600" algn="just" rtl="0">
              <a:spcBef>
                <a:spcPts val="28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Indica a relação entre a altura da queda e o comprimento do sistema de retenção contra quedas.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Esse fator é essencial, para determinar se um sistema de prevenção será eficiente ou não contra a queda. 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FQ  =  Altura da queda/Comprimento do sistema</a:t>
            </a:r>
            <a:endParaRPr sz="20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96" descr="img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150" y="1521825"/>
            <a:ext cx="3826699" cy="411280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97" descr="fator0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280" y="553402"/>
            <a:ext cx="7654291" cy="574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52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Century Gothic</vt:lpstr>
      <vt:lpstr>Arial</vt:lpstr>
      <vt:lpstr>Calibri</vt:lpstr>
      <vt:lpstr>Simple Light</vt:lpstr>
      <vt:lpstr>Apresentação do PowerPoint</vt:lpstr>
      <vt:lpstr>Apresentação do PowerPoint</vt:lpstr>
      <vt:lpstr>5.0 CONCEITOS</vt:lpstr>
      <vt:lpstr>5.0 CONCEITOS</vt:lpstr>
      <vt:lpstr>5.0 CONCEITOS</vt:lpstr>
      <vt:lpstr>5.0 CONCEITOS</vt:lpstr>
      <vt:lpstr>5.0 CONCEITOS</vt:lpstr>
      <vt:lpstr>5.0 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Eduardo Wissmann</cp:lastModifiedBy>
  <cp:revision>1</cp:revision>
  <dcterms:modified xsi:type="dcterms:W3CDTF">2024-02-19T07:37:18Z</dcterms:modified>
</cp:coreProperties>
</file>