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AE7E-AFBF-4304-96AC-26C82B129564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DEE1-4A17-4D8B-BC71-0CC3E431D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ed62ffdfe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g1ed62ffdfe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6603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540c1b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a540c1b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09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540c1b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a540c1b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9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d62ffdfe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ed62ffdfe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63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d62ffdfe2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ed62ffdfe2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01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d62ffdfe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ed62ffdfe2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9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a540c1be3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a540c1be3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79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540c1be3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a540c1be3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5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540c1b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a540c1b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8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540c1b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a540c1b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93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540c1b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a540c1b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6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7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4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49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9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4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0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30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texto vertical">
  <p:cSld name="1_Título e texto vertic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9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de título">
  <p:cSld name="5_Slide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84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ide de título">
  <p:cSld name="6_Slide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0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1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lide de título">
  <p:cSld name="8_Slide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1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lide de título">
  <p:cSld name="10_Slide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24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1567588" y="1235083"/>
            <a:ext cx="999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700" rIns="91350" bIns="45700" anchor="t" anchorCtr="0">
            <a:spAutoFit/>
          </a:bodyPr>
          <a:lstStyle/>
          <a:p>
            <a:pPr>
              <a:buClr>
                <a:srgbClr val="000000"/>
              </a:buClr>
              <a:buSzPts val="1900"/>
              <a:buFont typeface="Arial"/>
              <a:buNone/>
            </a:pP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7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lide de título">
  <p:cSld name="12_Slide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6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lide de título">
  <p:cSld name="15_Slide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5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lide de título">
  <p:cSld name="17_Slide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26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lide de título">
  <p:cSld name="21_Slide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94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lide de título">
  <p:cSld name="22_Slide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32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lide de título">
  <p:cSld name="23_Slide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6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33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Slide de título">
  <p:cSld name="24_Slide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70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Slide de título">
  <p:cSld name="27_Slide de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50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lide de título">
  <p:cSld name="28_Slide d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3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Slide de título">
  <p:cSld name="29_Slide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6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Slide de título">
  <p:cSld name="30_Slide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68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Slide de título">
  <p:cSld name="31_Slide de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74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Slide de título">
  <p:cSld name="26_Slide de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74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Slide de título">
  <p:cSld name="32_Slide de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24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Slide de título">
  <p:cSld name="42_Slide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879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Slide de título">
  <p:cSld name="43_Slide de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0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980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Slide de título">
  <p:cSld name="44_Slide de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90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Slide de título">
  <p:cSld name="45_Slide de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00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Slide de título">
  <p:cSld name="46_Slide de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57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Slide de título">
  <p:cSld name="48_Slide d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0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Slide de título">
  <p:cSld name="49_Slide de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884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95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e conteúdo">
  <p:cSld name="5_Título e conteúd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9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ítulo e conteúdo">
  <p:cSld name="10_Título e conteúd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06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ítulo e conteúdo">
  <p:cSld name="11_Título e conteú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808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lide de título">
  <p:cSld name="33_Slide d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4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99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ítulo e conteúdo">
  <p:cSld name="16_Título e conteúd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22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e conteúdo">
  <p:cSld name="8_Título e conteúd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4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ítulo e conteúdo">
  <p:cSld name="47_Título e conteú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84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ítulo e conteúdo">
  <p:cSld name="48_Título e conteúd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0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ítulo e conteúdo">
  <p:cSld name="53_Título e conteúd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72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ítulo e conteúdo">
  <p:cSld name="54_Título e conteúd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072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ítulo e conteúdo">
  <p:cSld name="55_Título e conteúd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586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ítulo e conteúdo">
  <p:cSld name="56_Título e conteúd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189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ítulo e conteúdo">
  <p:cSld name="58_Título e conteúd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18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ítulo e conteúdo">
  <p:cSld name="65_Título 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0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044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ítulo e conteúdo">
  <p:cSld name="68_Título e conteúd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95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ítulo e conteúdo">
  <p:cSld name="69_Título e conteúd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52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ítulo e conteúdo">
  <p:cSld name="17_Título e conteúd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ítulo e conteúdo">
  <p:cSld name="18_Título 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726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ítulo e conteúdo">
  <p:cSld name="24_Título e conteúd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97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ítulo e conteúdo">
  <p:cSld name="20_Título e conteúd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758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ítulo e conteúdo">
  <p:cSld name="25_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694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ítulo e conteúdo">
  <p:cSld name="22_Título e conteúd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681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ítulo e conteúdo">
  <p:cSld name="23_Título e conteúd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50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ítulo e conteúdo">
  <p:cSld name="27_Título e conteúd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1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1823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ítulo e conteúdo">
  <p:cSld name="35_Título e conteúd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56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ítulo e conteúdo">
  <p:cSld name="36_Título e conteúd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498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ítulo e conteúdo">
  <p:cSld name="37_Título e conteúd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83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ítulo e conteúdo">
  <p:cSld name="42_Título e conteúd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874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ítulo e conteúdo">
  <p:cSld name="44_Título e conteúd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270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32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e Conteúdo">
  <p:cSld name="4_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06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e Conteúdo">
  <p:cSld name="6_Título e Conteúd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490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Título e conteúdo">
  <p:cSld name="82_Título e conteúd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61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e Conteúdo">
  <p:cSld name="7_Título e Conteúd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9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1324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ítulo e Conteúdo">
  <p:cSld name="9_Título e Conteú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15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ítulo e Conteúdo">
  <p:cSld name="12_Título e Conteúd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69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Slide de título">
  <p:cSld name="34_Slide d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285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Slide de título">
  <p:cSld name="35_Slide de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486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Slide de título">
  <p:cSld name="36_Slide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01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Slide de título">
  <p:cSld name="37_Slide de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90" name="Google Shape;90;p76"/>
          <p:cNvSpPr txBox="1">
            <a:spLocks noGrp="1"/>
          </p:cNvSpPr>
          <p:nvPr>
            <p:ph type="ftr" idx="11"/>
          </p:nvPr>
        </p:nvSpPr>
        <p:spPr>
          <a:xfrm>
            <a:off x="4165601" y="6356357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91" name="Google Shape;91;p76"/>
          <p:cNvSpPr txBox="1">
            <a:spLocks noGrp="1"/>
          </p:cNvSpPr>
          <p:nvPr>
            <p:ph type="sldNum" idx="12"/>
          </p:nvPr>
        </p:nvSpPr>
        <p:spPr>
          <a:xfrm>
            <a:off x="8737601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9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4" name="Google Shape;94;p7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5" name="Google Shape;95;p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00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2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9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0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373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8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25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62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8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4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7" name="Google Shape;117;p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04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1" name="Google Shape;121;p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41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827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8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4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de título">
  <p:cSld name="4_Slide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23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8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8462321" y="649287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87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98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90" Type="http://schemas.openxmlformats.org/officeDocument/2006/relationships/image" Target="../media/image2.png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C4F4-8431-4FF9-B3A3-8891F5B37BE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C889-3BF6-478B-9B91-1942B34D4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  <a:defRPr sz="24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●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●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○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entury Gothic"/>
              <a:buChar char="■"/>
              <a:defRPr sz="19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kern="0">
                <a:solidFill>
                  <a:srgbClr val="595959"/>
                </a:solidFill>
              </a:rPr>
              <a:pPr/>
              <a:t>‹nº›</a:t>
            </a:fld>
            <a:endParaRPr kern="0">
              <a:solidFill>
                <a:srgbClr val="595959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-319850" y="-274100"/>
            <a:ext cx="2289525" cy="18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90">
            <a:alphaModFix/>
          </a:blip>
          <a:srcRect l="27828" t="21429" r="42954" b="47656"/>
          <a:stretch/>
        </p:blipFill>
        <p:spPr>
          <a:xfrm>
            <a:off x="7592925" y="3013500"/>
            <a:ext cx="4599075" cy="384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150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7"/>
          <p:cNvSpPr txBox="1"/>
          <p:nvPr/>
        </p:nvSpPr>
        <p:spPr>
          <a:xfrm>
            <a:off x="1629450" y="1372225"/>
            <a:ext cx="841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  <a:buFont typeface="Arial"/>
              <a:buNone/>
            </a:pPr>
            <a:r>
              <a:rPr lang="pt-BR" sz="4000" b="1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6.0 LEGISLAÇÃO APLICADA</a:t>
            </a:r>
            <a:endParaRPr sz="4000" b="1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117"/>
          <p:cNvSpPr txBox="1"/>
          <p:nvPr/>
        </p:nvSpPr>
        <p:spPr>
          <a:xfrm>
            <a:off x="37950" y="3634925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048952"/>
            <a:ext cx="11360700" cy="536708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76200" indent="0">
              <a:buNone/>
            </a:pPr>
            <a:endParaRPr lang="pt-BR" sz="1700" dirty="0" smtClean="0"/>
          </a:p>
          <a:p>
            <a:pPr marL="76200" indent="0">
              <a:buNone/>
            </a:pPr>
            <a:r>
              <a:rPr lang="pt-BR" sz="1700" dirty="0"/>
              <a:t>1.5.4.2 Levantamento preliminar de </a:t>
            </a:r>
            <a:r>
              <a:rPr lang="pt-BR" sz="1700" dirty="0" smtClean="0"/>
              <a:t>perigos</a:t>
            </a:r>
          </a:p>
          <a:p>
            <a:pPr marL="76200" indent="0">
              <a:buNone/>
            </a:pPr>
            <a:endParaRPr lang="pt-BR" sz="1700" dirty="0"/>
          </a:p>
          <a:p>
            <a:pPr marL="76200" indent="0">
              <a:buNone/>
            </a:pPr>
            <a:r>
              <a:rPr lang="pt-BR" sz="1700" dirty="0"/>
              <a:t>1.5.4.2.1 O levantamento preliminar de perigos deve ser realizado:</a:t>
            </a:r>
          </a:p>
          <a:p>
            <a:pPr marL="533400" lvl="1" indent="0">
              <a:buNone/>
            </a:pPr>
            <a:r>
              <a:rPr lang="pt-BR" sz="1600" dirty="0"/>
              <a:t>a) antes do início do funcionamento do estabelecimento ou novas instalações;</a:t>
            </a:r>
          </a:p>
          <a:p>
            <a:pPr marL="533400" lvl="1" indent="0">
              <a:buNone/>
            </a:pPr>
            <a:r>
              <a:rPr lang="pt-BR" sz="1600" dirty="0"/>
              <a:t>b) para as atividades existentes; e</a:t>
            </a:r>
          </a:p>
          <a:p>
            <a:pPr marL="533400" lvl="1" indent="0">
              <a:buNone/>
            </a:pPr>
            <a:r>
              <a:rPr lang="pt-BR" sz="1600" dirty="0"/>
              <a:t>c) nas mudanças e introdução de novos processos ou atividades de trabalho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700" dirty="0"/>
          </a:p>
          <a:p>
            <a:pPr marL="76200" indent="0">
              <a:buNone/>
            </a:pPr>
            <a:r>
              <a:rPr lang="pt-BR" sz="1700" dirty="0"/>
              <a:t>1.5.4.2.1.1 Quando na fase de levantamento preliminar de perigos o risco não puder ser evitado,</a:t>
            </a:r>
          </a:p>
          <a:p>
            <a:pPr marL="76200" indent="0">
              <a:buNone/>
            </a:pPr>
            <a:r>
              <a:rPr lang="pt-BR" sz="1700" dirty="0"/>
              <a:t>a organização deve implementar o processo de identificação de perigos e avaliação de riscos</a:t>
            </a:r>
          </a:p>
          <a:p>
            <a:pPr marL="76200" indent="0">
              <a:buNone/>
            </a:pPr>
            <a:r>
              <a:rPr lang="pt-BR" sz="1700" dirty="0"/>
              <a:t>ocupacionais, conforme disposto nos subitens seguintes</a:t>
            </a:r>
            <a:r>
              <a:rPr lang="pt-BR" sz="1700" dirty="0" smtClean="0"/>
              <a:t>.</a:t>
            </a:r>
          </a:p>
          <a:p>
            <a:pPr marL="76200" indent="0">
              <a:buNone/>
            </a:pPr>
            <a:endParaRPr lang="pt-BR" sz="1700" dirty="0"/>
          </a:p>
          <a:p>
            <a:pPr marL="76200" indent="0">
              <a:buNone/>
            </a:pPr>
            <a:r>
              <a:rPr lang="pt-BR" sz="1700" dirty="0" smtClean="0"/>
              <a:t>1.5.4.2.1.2 </a:t>
            </a:r>
            <a:r>
              <a:rPr lang="pt-BR" sz="1700" dirty="0"/>
              <a:t>A critério da organização, a etapa de levantamento preliminar de perigos pode estar</a:t>
            </a:r>
          </a:p>
          <a:p>
            <a:pPr marL="76200" indent="0">
              <a:buNone/>
            </a:pPr>
            <a:r>
              <a:rPr lang="pt-BR" sz="1700" dirty="0"/>
              <a:t>contemplada na etapa de identificação de perigos.</a:t>
            </a:r>
          </a:p>
          <a:p>
            <a:pPr marL="76200" indent="0">
              <a:buNone/>
            </a:pPr>
            <a:endParaRPr lang="pt-BR" sz="1700" dirty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41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0840" y="1102292"/>
            <a:ext cx="11601140" cy="5443287"/>
          </a:xfrm>
        </p:spPr>
        <p:txBody>
          <a:bodyPr>
            <a:noAutofit/>
          </a:bodyPr>
          <a:lstStyle/>
          <a:p>
            <a:pPr marL="76200" indent="0">
              <a:buNone/>
            </a:pPr>
            <a:r>
              <a:rPr lang="pt-BR" sz="1600" dirty="0"/>
              <a:t>1.5.4.3 Identificação de </a:t>
            </a:r>
            <a:r>
              <a:rPr lang="pt-BR" sz="1600" dirty="0" smtClean="0"/>
              <a:t>perigos</a:t>
            </a:r>
          </a:p>
          <a:p>
            <a:pPr marL="76200" indent="0">
              <a:buNone/>
            </a:pPr>
            <a:endParaRPr lang="pt-BR" sz="700" dirty="0"/>
          </a:p>
          <a:p>
            <a:pPr marL="76200" indent="0">
              <a:buNone/>
            </a:pPr>
            <a:r>
              <a:rPr lang="pt-BR" sz="1600" dirty="0"/>
              <a:t>1.5.4.3.1 A etapa de identificação de perigos deve incluir</a:t>
            </a:r>
            <a:r>
              <a:rPr lang="pt-BR" sz="1600" dirty="0" smtClean="0"/>
              <a:t>:</a:t>
            </a:r>
          </a:p>
          <a:p>
            <a:pPr marL="533400" lvl="1" indent="0">
              <a:buNone/>
            </a:pPr>
            <a:r>
              <a:rPr lang="pt-BR" sz="1600" dirty="0" smtClean="0"/>
              <a:t>a) descrição </a:t>
            </a:r>
            <a:r>
              <a:rPr lang="pt-BR" sz="1600" dirty="0"/>
              <a:t>dos perigos e </a:t>
            </a:r>
            <a:r>
              <a:rPr lang="pt-BR" sz="1600" dirty="0" smtClean="0"/>
              <a:t>possíveis </a:t>
            </a:r>
            <a:r>
              <a:rPr lang="pt-BR" sz="1600" dirty="0"/>
              <a:t>lesões ou agravos à saúde</a:t>
            </a:r>
            <a:r>
              <a:rPr lang="pt-BR" sz="1600" dirty="0" smtClean="0"/>
              <a:t>;</a:t>
            </a:r>
          </a:p>
          <a:p>
            <a:pPr marL="533400" lvl="1" indent="0">
              <a:buNone/>
            </a:pPr>
            <a:r>
              <a:rPr lang="pt-BR" sz="1600" dirty="0"/>
              <a:t>b) identificação das fontes ou circunstâncias; e</a:t>
            </a:r>
          </a:p>
          <a:p>
            <a:pPr marL="533400" lvl="1" indent="0">
              <a:buNone/>
            </a:pPr>
            <a:r>
              <a:rPr lang="pt-BR" sz="1600" dirty="0"/>
              <a:t>c) indicação do grupo de trabalhadores sujeitos aos riscos</a:t>
            </a:r>
            <a:r>
              <a:rPr lang="pt-BR" sz="1600" dirty="0" smtClean="0"/>
              <a:t>.</a:t>
            </a:r>
          </a:p>
          <a:p>
            <a:pPr marL="533400" lvl="1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 smtClean="0"/>
              <a:t>1.5.4.3.2 </a:t>
            </a:r>
            <a:r>
              <a:rPr lang="pt-BR" sz="1600" dirty="0"/>
              <a:t>A identificação dos perigos deve abordar os perigos externos previsíveis relacionados </a:t>
            </a:r>
            <a:r>
              <a:rPr lang="pt-BR" sz="1600" dirty="0" smtClean="0"/>
              <a:t>ao trabalho </a:t>
            </a:r>
            <a:r>
              <a:rPr lang="pt-BR" sz="1600" dirty="0"/>
              <a:t>que possam afetar a saúde e segurança no </a:t>
            </a:r>
            <a:r>
              <a:rPr lang="pt-BR" sz="1600" dirty="0" smtClean="0"/>
              <a:t>trabalho.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 smtClean="0"/>
              <a:t>1.5.4.3.2 </a:t>
            </a:r>
            <a:r>
              <a:rPr lang="pt-BR" sz="1600" dirty="0"/>
              <a:t>A identificação dos perigos deve abordar os perigos externos previsíveis relacionados </a:t>
            </a:r>
            <a:r>
              <a:rPr lang="pt-BR" sz="1600" dirty="0" smtClean="0"/>
              <a:t>ao trabalho </a:t>
            </a:r>
            <a:r>
              <a:rPr lang="pt-BR" sz="1600" dirty="0"/>
              <a:t>que possam afetar a saúde e segurança no trabalho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1.5.4.4.2 Para cada risco deve ser indicado o nível de risco ocupacional, determinado </a:t>
            </a:r>
            <a:r>
              <a:rPr lang="pt-BR" sz="1600" dirty="0" smtClean="0"/>
              <a:t>pela combinação </a:t>
            </a:r>
            <a:r>
              <a:rPr lang="pt-BR" sz="1600" dirty="0"/>
              <a:t>da severidade das possíveis lesões ou agravos à saúde com a probabilidade </a:t>
            </a:r>
            <a:r>
              <a:rPr lang="pt-BR" sz="1600" dirty="0" smtClean="0"/>
              <a:t>ou chance </a:t>
            </a:r>
            <a:r>
              <a:rPr lang="pt-BR" sz="1600" dirty="0"/>
              <a:t>de sua </a:t>
            </a:r>
            <a:r>
              <a:rPr lang="pt-BR" sz="1600" dirty="0" smtClean="0"/>
              <a:t>ocorrência.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1.5.4.4.4 A gradação da probabilidade de ocorrência das lesões ou agravos à saúde deve levar </a:t>
            </a:r>
            <a:r>
              <a:rPr lang="pt-BR" sz="1600" dirty="0" smtClean="0"/>
              <a:t>em conta</a:t>
            </a:r>
            <a:r>
              <a:rPr lang="pt-BR" sz="1600" dirty="0"/>
              <a:t>:</a:t>
            </a:r>
          </a:p>
          <a:p>
            <a:pPr marL="533400" lvl="1" indent="0">
              <a:buNone/>
            </a:pPr>
            <a:r>
              <a:rPr lang="pt-BR" sz="1600" dirty="0"/>
              <a:t>a) os requisitos estabelecidos em Normas Regulamentadoras;</a:t>
            </a:r>
          </a:p>
          <a:p>
            <a:pPr marL="533400" lvl="1" indent="0">
              <a:buNone/>
            </a:pPr>
            <a:r>
              <a:rPr lang="pt-BR" sz="1600" dirty="0"/>
              <a:t>b) as medidas de prevenção implementadas;</a:t>
            </a:r>
          </a:p>
          <a:p>
            <a:pPr marL="533400" lvl="1" indent="0">
              <a:buNone/>
            </a:pPr>
            <a:r>
              <a:rPr lang="pt-BR" sz="1600" dirty="0"/>
              <a:t>c) as exigências da atividade de trabalho; </a:t>
            </a:r>
            <a:endParaRPr lang="pt-BR" sz="1600" dirty="0" smtClean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193732"/>
            <a:ext cx="11360700" cy="5252787"/>
          </a:xfrm>
        </p:spPr>
        <p:txBody>
          <a:bodyPr>
            <a:normAutofit lnSpcReduction="10000"/>
          </a:bodyPr>
          <a:lstStyle/>
          <a:p>
            <a:pPr marL="76200" indent="0">
              <a:buNone/>
            </a:pPr>
            <a:r>
              <a:rPr lang="pt-BR" sz="1600" dirty="0"/>
              <a:t>1.5.4.4.5 Após a avaliação, os riscos ocupacionais devem ser classificados, observado o </a:t>
            </a:r>
            <a:r>
              <a:rPr lang="pt-BR" sz="1600" dirty="0" smtClean="0"/>
              <a:t>subitem 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1.5.4.4.2, para fins de identificar a necessidade de adoção de medidas de prevenção e elaboração</a:t>
            </a:r>
          </a:p>
          <a:p>
            <a:pPr marL="76200" indent="0">
              <a:buNone/>
            </a:pPr>
            <a:r>
              <a:rPr lang="pt-BR" sz="1600" dirty="0"/>
              <a:t>do plano de ação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1.5.4.4.6 A avaliação </a:t>
            </a:r>
            <a:r>
              <a:rPr lang="pt-BR" sz="1600" b="1" dirty="0"/>
              <a:t>de riscos deve constituir um processo contínuo </a:t>
            </a:r>
            <a:r>
              <a:rPr lang="pt-BR" sz="1600" dirty="0"/>
              <a:t>e ser revista a cada dois </a:t>
            </a:r>
            <a:r>
              <a:rPr lang="pt-BR" sz="1600" dirty="0" smtClean="0"/>
              <a:t>anos ou </a:t>
            </a:r>
            <a:r>
              <a:rPr lang="pt-BR" sz="1600" dirty="0"/>
              <a:t>quando da ocorrência das seguintes situações</a:t>
            </a:r>
            <a:r>
              <a:rPr lang="pt-BR" sz="1600" dirty="0" smtClean="0"/>
              <a:t>:</a:t>
            </a:r>
          </a:p>
          <a:p>
            <a:pPr marL="76200" indent="0">
              <a:buNone/>
            </a:pPr>
            <a:endParaRPr lang="pt-BR" sz="1600" dirty="0"/>
          </a:p>
          <a:p>
            <a:pPr marL="876300" lvl="1" indent="-342900">
              <a:buAutoNum type="alphaLcParenR"/>
            </a:pPr>
            <a:r>
              <a:rPr lang="pt-BR" sz="1600" dirty="0" smtClean="0"/>
              <a:t>após </a:t>
            </a:r>
            <a:r>
              <a:rPr lang="pt-BR" sz="1600" dirty="0"/>
              <a:t>implementação das medidas de prevenção, para avaliação de riscos residuais</a:t>
            </a:r>
            <a:r>
              <a:rPr lang="pt-BR" sz="1600" dirty="0" smtClean="0"/>
              <a:t>;</a:t>
            </a:r>
          </a:p>
          <a:p>
            <a:pPr marL="876300" lvl="1" indent="-342900">
              <a:buAutoNum type="alphaLcParenR"/>
            </a:pPr>
            <a:endParaRPr lang="pt-BR" sz="1600" dirty="0"/>
          </a:p>
          <a:p>
            <a:pPr marL="533400" lvl="1" indent="0">
              <a:buNone/>
            </a:pPr>
            <a:r>
              <a:rPr lang="pt-BR" sz="1600" dirty="0"/>
              <a:t>b) após inovações e modificações nas tecnologias, ambientes, processos, condições</a:t>
            </a:r>
            <a:r>
              <a:rPr lang="pt-BR" sz="1600" dirty="0" smtClean="0"/>
              <a:t>, procedimentos </a:t>
            </a:r>
            <a:r>
              <a:rPr lang="pt-BR" sz="1600" dirty="0"/>
              <a:t>e organização do trabalho que impliquem em novos riscos ou modifiquem </a:t>
            </a:r>
            <a:r>
              <a:rPr lang="pt-BR" sz="1600" dirty="0" smtClean="0"/>
              <a:t>os riscos </a:t>
            </a:r>
            <a:r>
              <a:rPr lang="pt-BR" sz="1600" dirty="0"/>
              <a:t>existentes</a:t>
            </a:r>
            <a:r>
              <a:rPr lang="pt-BR" sz="1600" dirty="0" smtClean="0"/>
              <a:t>;</a:t>
            </a:r>
          </a:p>
          <a:p>
            <a:pPr marL="533400" lvl="1" indent="0">
              <a:buNone/>
            </a:pPr>
            <a:endParaRPr lang="pt-BR" sz="1600" dirty="0"/>
          </a:p>
          <a:p>
            <a:pPr marL="533400" lvl="1" indent="0">
              <a:buNone/>
            </a:pPr>
            <a:r>
              <a:rPr lang="pt-BR" sz="1600" dirty="0"/>
              <a:t>c) quando identificadas inadequações, insuficiências ou ineficácias das medidas de prevenção</a:t>
            </a:r>
            <a:r>
              <a:rPr lang="pt-BR" sz="1600" dirty="0" smtClean="0"/>
              <a:t>;</a:t>
            </a:r>
          </a:p>
          <a:p>
            <a:pPr marL="533400" lvl="1" indent="0">
              <a:buNone/>
            </a:pPr>
            <a:endParaRPr lang="pt-BR" sz="1600" dirty="0"/>
          </a:p>
          <a:p>
            <a:pPr marL="533400" lvl="1" indent="0">
              <a:buNone/>
            </a:pPr>
            <a:r>
              <a:rPr lang="pt-BR" sz="1600" dirty="0"/>
              <a:t>d) na ocorrência de acidentes ou doenças relacionadas ao trabalho</a:t>
            </a:r>
            <a:r>
              <a:rPr lang="pt-BR" sz="1600" dirty="0" smtClean="0"/>
              <a:t>;</a:t>
            </a:r>
          </a:p>
          <a:p>
            <a:pPr marL="533400" lvl="1" indent="0">
              <a:buNone/>
            </a:pPr>
            <a:endParaRPr lang="pt-BR" sz="1600" dirty="0"/>
          </a:p>
          <a:p>
            <a:pPr marL="533400" lvl="1" indent="0">
              <a:buNone/>
            </a:pPr>
            <a:r>
              <a:rPr lang="pt-BR" sz="1600" dirty="0"/>
              <a:t>e) quando houver mudança nos requisitos legais aplicáveis.</a:t>
            </a:r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78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0360" y="1121640"/>
            <a:ext cx="11360700" cy="554586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 smtClean="0"/>
              <a:t>1.5.5</a:t>
            </a:r>
            <a:r>
              <a:rPr lang="pt-BR" sz="1600" dirty="0"/>
              <a:t>. Controle </a:t>
            </a:r>
            <a:r>
              <a:rPr lang="pt-BR" sz="1600" dirty="0" smtClean="0"/>
              <a:t>dos riscos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1.5.5.1. Medidas de </a:t>
            </a:r>
            <a:r>
              <a:rPr lang="pt-BR" sz="1600" dirty="0" smtClean="0"/>
              <a:t>prevenção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1.5.5.1.1 A organização </a:t>
            </a:r>
            <a:r>
              <a:rPr lang="pt-BR" sz="1600" b="1" dirty="0"/>
              <a:t>deve adotar medidas de prevenção </a:t>
            </a:r>
            <a:r>
              <a:rPr lang="pt-BR" sz="1600" dirty="0"/>
              <a:t>para eliminar, reduzir ou controlar </a:t>
            </a:r>
            <a:r>
              <a:rPr lang="pt-BR" sz="1600" dirty="0" smtClean="0"/>
              <a:t>os riscos </a:t>
            </a:r>
            <a:r>
              <a:rPr lang="pt-BR" sz="1600" dirty="0"/>
              <a:t>sempre que</a:t>
            </a:r>
            <a:r>
              <a:rPr lang="pt-BR" sz="1600" dirty="0" smtClean="0"/>
              <a:t>:</a:t>
            </a:r>
          </a:p>
          <a:p>
            <a:pPr marL="533400" lvl="1" indent="0">
              <a:buNone/>
            </a:pPr>
            <a:r>
              <a:rPr lang="pt-BR" sz="1600" dirty="0" smtClean="0"/>
              <a:t>a) exigências </a:t>
            </a:r>
            <a:r>
              <a:rPr lang="pt-BR" sz="1600" dirty="0"/>
              <a:t>previstas em Normas Regulamentadoras e nos dispositivos legais </a:t>
            </a:r>
            <a:r>
              <a:rPr lang="pt-BR" sz="1600" dirty="0" smtClean="0"/>
              <a:t>determinarem; ...</a:t>
            </a:r>
          </a:p>
          <a:p>
            <a:pPr marL="533400" lvl="1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1.5.5.1.2 Quando comprovada pela organização a inviabilidade técnica da adoção de medidas </a:t>
            </a:r>
            <a:r>
              <a:rPr lang="pt-BR" sz="1600" dirty="0" smtClean="0"/>
              <a:t>de proteção </a:t>
            </a:r>
            <a:r>
              <a:rPr lang="pt-BR" sz="1600" dirty="0"/>
              <a:t>coletiva, ou quando estas não forem suficientes ou encontrarem-se em fase de estudo</a:t>
            </a:r>
            <a:r>
              <a:rPr lang="pt-BR" sz="1600" dirty="0" smtClean="0"/>
              <a:t>, planejamento </a:t>
            </a:r>
            <a:r>
              <a:rPr lang="pt-BR" sz="1600" dirty="0"/>
              <a:t>ou implantação ou, ainda, em caráter complementar ou emergencial, deverão </a:t>
            </a:r>
            <a:r>
              <a:rPr lang="pt-BR" sz="1600" dirty="0" smtClean="0"/>
              <a:t>ser adotadas </a:t>
            </a:r>
            <a:r>
              <a:rPr lang="pt-BR" sz="1600" dirty="0"/>
              <a:t>outras medidas, obedecendo-se a seguinte hierarquia</a:t>
            </a:r>
            <a:r>
              <a:rPr lang="pt-BR" sz="1600" dirty="0" smtClean="0"/>
              <a:t>: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b="1" dirty="0"/>
              <a:t>a) medidas de caráter administrativo ou de organização do trabalho; e</a:t>
            </a:r>
          </a:p>
          <a:p>
            <a:pPr marL="76200" indent="0">
              <a:buNone/>
            </a:pPr>
            <a:r>
              <a:rPr lang="pt-BR" sz="1600" b="1" dirty="0"/>
              <a:t>b) utilização de equipamento de proteção individual - EPI.</a:t>
            </a:r>
            <a:endParaRPr lang="pt-BR" sz="1600" b="1" dirty="0" smtClean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6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117532"/>
            <a:ext cx="11360700" cy="5473767"/>
          </a:xfrm>
        </p:spPr>
        <p:txBody>
          <a:bodyPr>
            <a:normAutofit fontScale="85000" lnSpcReduction="10000"/>
          </a:bodyPr>
          <a:lstStyle/>
          <a:p>
            <a:pPr marL="76200" indent="0">
              <a:buNone/>
            </a:pPr>
            <a:r>
              <a:rPr lang="pt-BR" sz="2600" b="1" dirty="0"/>
              <a:t>NR 01 -  DISPOSIÇÕES GERAIS e GERENCIAMENTO DE </a:t>
            </a:r>
            <a:r>
              <a:rPr lang="pt-BR" sz="2600" b="1" dirty="0" smtClean="0"/>
              <a:t>RISCOS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1.5.5.2. Planos de </a:t>
            </a:r>
            <a:r>
              <a:rPr lang="pt-BR" sz="1900" dirty="0" smtClean="0"/>
              <a:t>ação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1.5.5.2.1 A organização deve elaborar plano de ação, indicando as medidas de prevenção a </a:t>
            </a:r>
            <a:r>
              <a:rPr lang="pt-BR" sz="1900" dirty="0" smtClean="0"/>
              <a:t>serem introduzidas</a:t>
            </a:r>
            <a:r>
              <a:rPr lang="pt-BR" sz="1900" dirty="0"/>
              <a:t>, aprimoradas ou mantidas, </a:t>
            </a:r>
            <a:r>
              <a:rPr lang="pt-BR" sz="1900" dirty="0" smtClean="0"/>
              <a:t>...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1.5.5.2.2 Para as medidas de prevenção deve ser definido cronograma, formas de</a:t>
            </a:r>
          </a:p>
          <a:p>
            <a:pPr marL="76200" indent="0">
              <a:buNone/>
            </a:pPr>
            <a:r>
              <a:rPr lang="pt-BR" sz="1900" dirty="0"/>
              <a:t>acompanhamento e aferição de resultados</a:t>
            </a:r>
            <a:r>
              <a:rPr lang="pt-BR" sz="1900" dirty="0" smtClean="0"/>
              <a:t>.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1.5.5.3 Implementação e acompanhamento das medidas de </a:t>
            </a:r>
            <a:r>
              <a:rPr lang="pt-BR" sz="1900" dirty="0" smtClean="0"/>
              <a:t>prevenção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1.5.5.3.1 A implementação das medidas de prevenção e respectivos ajustes devem </a:t>
            </a:r>
            <a:r>
              <a:rPr lang="pt-BR" sz="1900" dirty="0" smtClean="0"/>
              <a:t>ser registrados.</a:t>
            </a:r>
          </a:p>
          <a:p>
            <a:pPr marL="76200" indent="0">
              <a:buNone/>
            </a:pPr>
            <a:endParaRPr lang="pt-BR" sz="1900" dirty="0"/>
          </a:p>
          <a:p>
            <a:pPr marL="76200" indent="0">
              <a:buNone/>
            </a:pPr>
            <a:r>
              <a:rPr lang="pt-BR" sz="1900" dirty="0"/>
              <a:t>1.5.5.3.2 </a:t>
            </a:r>
            <a:r>
              <a:rPr lang="pt-BR" sz="1900" b="1" dirty="0"/>
              <a:t>O desempenho das medidas de prevenção deve ser acompanhado de forma planejada e</a:t>
            </a:r>
          </a:p>
          <a:p>
            <a:pPr marL="76200" indent="0">
              <a:buNone/>
            </a:pPr>
            <a:r>
              <a:rPr lang="pt-BR" sz="1900" b="1" dirty="0"/>
              <a:t>contemplar</a:t>
            </a:r>
            <a:r>
              <a:rPr lang="pt-BR" sz="1900" dirty="0"/>
              <a:t>:</a:t>
            </a:r>
          </a:p>
          <a:p>
            <a:pPr marL="533400" lvl="1" indent="0">
              <a:buNone/>
            </a:pPr>
            <a:r>
              <a:rPr lang="pt-BR" dirty="0"/>
              <a:t>a) a verificação da execução das ações planejadas;</a:t>
            </a:r>
          </a:p>
          <a:p>
            <a:pPr marL="533400" lvl="1" indent="0">
              <a:buNone/>
            </a:pPr>
            <a:r>
              <a:rPr lang="pt-BR" dirty="0"/>
              <a:t>b) </a:t>
            </a:r>
            <a:r>
              <a:rPr lang="pt-BR" b="1" dirty="0"/>
              <a:t>as inspeções dos locais e equipamentos de trabalho; </a:t>
            </a:r>
            <a:r>
              <a:rPr lang="pt-BR" dirty="0"/>
              <a:t>e</a:t>
            </a:r>
          </a:p>
          <a:p>
            <a:pPr marL="533400" lvl="1" indent="0">
              <a:buNone/>
            </a:pPr>
            <a:r>
              <a:rPr lang="pt-BR" dirty="0"/>
              <a:t>c) o monitoramento das condições ambientais e exposições a agentes nocivos, quando aplicável</a:t>
            </a:r>
            <a:r>
              <a:rPr lang="pt-BR" sz="1400" dirty="0"/>
              <a:t>.</a:t>
            </a:r>
          </a:p>
          <a:p>
            <a:endParaRPr lang="pt-BR" dirty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0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3700" y="1056572"/>
            <a:ext cx="11593520" cy="548138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03 - EMBARGO E INTERDIÇÃO </a:t>
            </a:r>
            <a:endParaRPr lang="pt-BR" b="1" dirty="0" smtClean="0"/>
          </a:p>
          <a:p>
            <a:pPr marL="76200" indent="0">
              <a:buNone/>
            </a:pPr>
            <a:endParaRPr lang="pt-BR" sz="2300" b="1" dirty="0" smtClean="0"/>
          </a:p>
          <a:p>
            <a:pPr marL="76200" indent="0">
              <a:buNone/>
            </a:pPr>
            <a:r>
              <a:rPr lang="pt-BR" sz="1600" dirty="0" smtClean="0"/>
              <a:t>Sumário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3.1 Objetivo;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3.2 Definições;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3.3 Caracterização do Grave e Iminente Risco;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3.4 Requisitos de embargo e interdição;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3.5 Disposições Finais</a:t>
            </a:r>
            <a:r>
              <a:rPr lang="pt-BR" sz="2300" dirty="0"/>
              <a:t>.</a:t>
            </a:r>
          </a:p>
          <a:p>
            <a:pPr marL="76200" indent="0">
              <a:buNone/>
            </a:pPr>
            <a:endParaRPr lang="pt-BR" sz="2900" dirty="0" smtClean="0"/>
          </a:p>
          <a:p>
            <a:pPr marL="76200" indent="0">
              <a:buNone/>
            </a:pPr>
            <a:endParaRPr lang="pt-BR" sz="2900" dirty="0" smtClean="0"/>
          </a:p>
        </p:txBody>
      </p:sp>
      <p:sp>
        <p:nvSpPr>
          <p:cNvPr id="5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39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3700" y="1056572"/>
            <a:ext cx="11593520" cy="5481387"/>
          </a:xfrm>
        </p:spPr>
        <p:txBody>
          <a:bodyPr>
            <a:normAutofit fontScale="55000" lnSpcReduction="20000"/>
          </a:bodyPr>
          <a:lstStyle/>
          <a:p>
            <a:pPr marL="76200" indent="0">
              <a:buNone/>
            </a:pPr>
            <a:r>
              <a:rPr lang="pt-BR" sz="4400" b="1" dirty="0"/>
              <a:t>NR 03 - EMBARGO E INTERDIÇÃO </a:t>
            </a:r>
          </a:p>
          <a:p>
            <a:pPr marL="76200" indent="0">
              <a:buNone/>
            </a:pPr>
            <a:endParaRPr lang="pt-BR" sz="2900" dirty="0" smtClean="0"/>
          </a:p>
          <a:p>
            <a:pPr marL="76200" indent="0">
              <a:buNone/>
            </a:pPr>
            <a:r>
              <a:rPr lang="pt-BR" sz="2900" b="1" dirty="0"/>
              <a:t>3.1 </a:t>
            </a:r>
            <a:r>
              <a:rPr lang="pt-BR" sz="2900" b="1" dirty="0" smtClean="0"/>
              <a:t>Objetivo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3.1.1 Esta norma estabelece as diretrizes para </a:t>
            </a:r>
            <a:r>
              <a:rPr lang="pt-BR" sz="2900" b="1" dirty="0"/>
              <a:t>caracterização do grave e iminente risco </a:t>
            </a:r>
            <a:r>
              <a:rPr lang="pt-BR" sz="2900" dirty="0"/>
              <a:t>e os </a:t>
            </a:r>
            <a:r>
              <a:rPr lang="pt-BR" sz="2900" dirty="0" smtClean="0"/>
              <a:t>requisitos </a:t>
            </a:r>
            <a:r>
              <a:rPr lang="pt-BR" sz="2900" dirty="0"/>
              <a:t>técnicos </a:t>
            </a:r>
            <a:r>
              <a:rPr lang="pt-BR" sz="2900" dirty="0" smtClean="0"/>
              <a:t>objetivos </a:t>
            </a:r>
            <a:r>
              <a:rPr lang="pt-BR" sz="2900" dirty="0"/>
              <a:t>de embargo e interdição</a:t>
            </a:r>
            <a:r>
              <a:rPr lang="pt-BR" sz="2900" dirty="0" smtClean="0"/>
              <a:t>.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3.1.1.1 A adoção dos referidos requisitos técnicos visa à formação de decisões consistentes, </a:t>
            </a:r>
            <a:r>
              <a:rPr lang="pt-BR" sz="2900" dirty="0" smtClean="0"/>
              <a:t>proporcionais </a:t>
            </a:r>
            <a:r>
              <a:rPr lang="pt-BR" sz="2900" dirty="0"/>
              <a:t>e </a:t>
            </a:r>
            <a:r>
              <a:rPr lang="pt-BR" sz="2900" dirty="0" smtClean="0"/>
              <a:t>transparentes</a:t>
            </a:r>
            <a:r>
              <a:rPr lang="pt-BR" sz="2900" dirty="0"/>
              <a:t>. </a:t>
            </a:r>
            <a:endParaRPr lang="pt-BR" sz="2900" dirty="0" smtClean="0"/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b="1" dirty="0"/>
              <a:t>3.2 </a:t>
            </a:r>
            <a:r>
              <a:rPr lang="pt-BR" sz="2900" b="1" dirty="0" smtClean="0"/>
              <a:t>Definições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3.2.1 Considera-se </a:t>
            </a:r>
            <a:r>
              <a:rPr lang="pt-BR" sz="2900" b="1" u="sng" dirty="0"/>
              <a:t>grave e iminente risco toda condição ou situação de trabalho que possa </a:t>
            </a:r>
            <a:r>
              <a:rPr lang="pt-BR" sz="2900" b="1" u="sng" dirty="0" smtClean="0"/>
              <a:t>causar </a:t>
            </a:r>
            <a:r>
              <a:rPr lang="pt-BR" sz="2900" b="1" u="sng" dirty="0"/>
              <a:t>acidente ou doença </a:t>
            </a:r>
            <a:r>
              <a:rPr lang="pt-BR" sz="2900" dirty="0"/>
              <a:t>com lesão grave ao trabalhador</a:t>
            </a:r>
            <a:r>
              <a:rPr lang="pt-BR" sz="2900" dirty="0" smtClean="0"/>
              <a:t>.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3.2.2 Embargo e interdição são </a:t>
            </a:r>
            <a:r>
              <a:rPr lang="pt-BR" sz="2900" b="1" u="sng" dirty="0"/>
              <a:t>medidas de urgência adotadas</a:t>
            </a:r>
            <a:r>
              <a:rPr lang="pt-BR" sz="2900" dirty="0"/>
              <a:t> a partir da constatação de </a:t>
            </a:r>
            <a:r>
              <a:rPr lang="pt-BR" sz="2900" dirty="0" smtClean="0"/>
              <a:t>condição </a:t>
            </a:r>
            <a:r>
              <a:rPr lang="pt-BR" sz="2900" dirty="0"/>
              <a:t>ou situação de trabalho que caracterize grave e iminente risco ao trabalhador</a:t>
            </a:r>
            <a:r>
              <a:rPr lang="pt-BR" sz="2900" dirty="0" smtClean="0"/>
              <a:t>.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3.2.2.1 O embargo implica a paralisação parcial ou total da obra</a:t>
            </a:r>
            <a:r>
              <a:rPr lang="pt-BR" sz="2900" dirty="0" smtClean="0"/>
              <a:t>.</a:t>
            </a:r>
          </a:p>
          <a:p>
            <a:pPr marL="76200" indent="0">
              <a:buNone/>
            </a:pPr>
            <a:endParaRPr lang="pt-BR" sz="2900" dirty="0"/>
          </a:p>
          <a:p>
            <a:pPr marL="76200" indent="0">
              <a:buNone/>
            </a:pPr>
            <a:r>
              <a:rPr lang="pt-BR" sz="2900" dirty="0"/>
              <a:t>3.2.2.2 A interdição implica a </a:t>
            </a:r>
            <a:r>
              <a:rPr lang="pt-BR" sz="2900" b="1" u="sng" dirty="0"/>
              <a:t>paralisação parcial ou total da atividade, da máquina ou </a:t>
            </a:r>
            <a:r>
              <a:rPr lang="pt-BR" sz="2900" b="1" u="sng" dirty="0" smtClean="0"/>
              <a:t>equipamento</a:t>
            </a:r>
            <a:r>
              <a:rPr lang="pt-BR" sz="2900" b="1" u="sng" dirty="0"/>
              <a:t>, do setor de serviço </a:t>
            </a:r>
            <a:r>
              <a:rPr lang="pt-BR" sz="2900" dirty="0"/>
              <a:t>ou do estabelecimento.</a:t>
            </a:r>
          </a:p>
          <a:p>
            <a:pPr marL="76200" indent="0">
              <a:buNone/>
            </a:pPr>
            <a:endParaRPr lang="pt-BR" sz="2900" dirty="0" smtClean="0"/>
          </a:p>
        </p:txBody>
      </p:sp>
      <p:sp>
        <p:nvSpPr>
          <p:cNvPr id="5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87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117532"/>
            <a:ext cx="11360700" cy="548138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03 - EMBARGO E INTERDIÇÃO 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3.3 Caracterização do </a:t>
            </a:r>
            <a:r>
              <a:rPr lang="pt-BR" sz="1600" dirty="0" smtClean="0"/>
              <a:t>grave </a:t>
            </a:r>
            <a:r>
              <a:rPr lang="pt-BR" sz="1600" dirty="0"/>
              <a:t>e iminente </a:t>
            </a:r>
            <a:r>
              <a:rPr lang="pt-BR" sz="1600" dirty="0" smtClean="0"/>
              <a:t>risco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3.1 A caracterização do grave e iminente risco deve considerar: </a:t>
            </a:r>
            <a:endParaRPr lang="pt-BR" sz="1600" dirty="0" smtClean="0"/>
          </a:p>
          <a:p>
            <a:pPr marL="76200" indent="0">
              <a:buNone/>
            </a:pPr>
            <a:endParaRPr lang="pt-BR" sz="1600" dirty="0"/>
          </a:p>
          <a:p>
            <a:pPr marL="533400" lvl="1" indent="0">
              <a:buNone/>
            </a:pPr>
            <a:r>
              <a:rPr lang="pt-BR" sz="1600" dirty="0" smtClean="0"/>
              <a:t>a) a </a:t>
            </a:r>
            <a:r>
              <a:rPr lang="pt-BR" sz="1600" dirty="0"/>
              <a:t>consequência, como o resultado ou resultado potencial esperado de um evento, </a:t>
            </a:r>
            <a:endParaRPr lang="pt-BR" sz="1600" dirty="0" smtClean="0"/>
          </a:p>
          <a:p>
            <a:pPr marL="533400" lvl="1" indent="0">
              <a:buNone/>
            </a:pPr>
            <a:r>
              <a:rPr lang="pt-BR" sz="1600" dirty="0" smtClean="0"/>
              <a:t>b) a </a:t>
            </a:r>
            <a:r>
              <a:rPr lang="pt-BR" sz="1600" dirty="0"/>
              <a:t>probabilidade, como a chance de o resultado ocorrer ou estar ocorrendo, conforme </a:t>
            </a:r>
            <a:r>
              <a:rPr lang="pt-BR" sz="1600" dirty="0" smtClean="0"/>
              <a:t>Tabela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3.3.2 Para fins de aplicação desta norma, o risco é expresso em termos de uma combinação das </a:t>
            </a:r>
            <a:r>
              <a:rPr lang="pt-BR" sz="1600" dirty="0" smtClean="0"/>
              <a:t>consequências </a:t>
            </a:r>
            <a:r>
              <a:rPr lang="pt-BR" sz="1600" dirty="0"/>
              <a:t>de um evento e a probabilidade de sua ocorrência.</a:t>
            </a:r>
          </a:p>
        </p:txBody>
      </p:sp>
      <p:sp>
        <p:nvSpPr>
          <p:cNvPr id="5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49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649286"/>
            <a:ext cx="11360700" cy="560299"/>
          </a:xfrm>
        </p:spPr>
        <p:txBody>
          <a:bodyPr>
            <a:normAutofit fontScale="85000" lnSpcReduction="20000"/>
          </a:bodyPr>
          <a:lstStyle/>
          <a:p>
            <a:pPr marL="76200" indent="0">
              <a:buNone/>
            </a:pPr>
            <a:r>
              <a:rPr lang="pt-BR" dirty="0"/>
              <a:t>TABELA 3.1: Classificação das consequências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0" y="2102246"/>
            <a:ext cx="10439450" cy="4337771"/>
          </a:xfrm>
          <a:prstGeom prst="rect">
            <a:avLst/>
          </a:prstGeom>
        </p:spPr>
      </p:pic>
      <p:sp>
        <p:nvSpPr>
          <p:cNvPr id="11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Retângulo 12"/>
          <p:cNvSpPr/>
          <p:nvPr/>
        </p:nvSpPr>
        <p:spPr>
          <a:xfrm>
            <a:off x="571450" y="1166804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>
              <a:buClr>
                <a:srgbClr val="000000"/>
              </a:buClr>
              <a:buFont typeface="Arial"/>
              <a:buNone/>
            </a:pPr>
            <a:r>
              <a:rPr lang="pt-B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NR 03 - EMBARGO E INTERDIÇÃO </a:t>
            </a:r>
          </a:p>
        </p:txBody>
      </p:sp>
    </p:spTree>
    <p:extLst>
      <p:ext uri="{BB962C8B-B14F-4D97-AF65-F5344CB8AC3E}">
        <p14:creationId xmlns:p14="http://schemas.microsoft.com/office/powerpoint/2010/main" val="19541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7951" y="1501546"/>
            <a:ext cx="11360700" cy="45552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sz="1600" dirty="0"/>
              <a:t>TABELA 3.2: Classificação das probabilidades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97" y="1963211"/>
            <a:ext cx="7635623" cy="4568024"/>
          </a:xfrm>
          <a:prstGeom prst="rect">
            <a:avLst/>
          </a:prstGeom>
        </p:spPr>
      </p:pic>
      <p:sp>
        <p:nvSpPr>
          <p:cNvPr id="8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287951" y="1118860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>
              <a:buClr>
                <a:srgbClr val="000000"/>
              </a:buClr>
              <a:buFont typeface="Arial"/>
              <a:buNone/>
            </a:pPr>
            <a:r>
              <a:rPr lang="pt-BR" sz="2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NR 03 - EMBARGO E INTERDIÇÃO </a:t>
            </a:r>
          </a:p>
        </p:txBody>
      </p:sp>
    </p:spTree>
    <p:extLst>
      <p:ext uri="{BB962C8B-B14F-4D97-AF65-F5344CB8AC3E}">
        <p14:creationId xmlns:p14="http://schemas.microsoft.com/office/powerpoint/2010/main" val="243316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pt-BR" dirty="0" smtClean="0"/>
              <a:t>LEGISLAÇÕES PERTINENTES</a:t>
            </a:r>
          </a:p>
          <a:p>
            <a:pPr marL="76200" indent="0">
              <a:buNone/>
            </a:pPr>
            <a:endParaRPr lang="pt-BR" dirty="0"/>
          </a:p>
          <a:p>
            <a:r>
              <a:rPr lang="pt-BR" dirty="0"/>
              <a:t>NR 01 - </a:t>
            </a:r>
            <a:r>
              <a:rPr lang="pt-BR" dirty="0" smtClean="0"/>
              <a:t>DISPOSIÇÕES </a:t>
            </a:r>
            <a:r>
              <a:rPr lang="pt-BR" dirty="0"/>
              <a:t>GERAIS e GERENCIAMENTO DE </a:t>
            </a:r>
            <a:r>
              <a:rPr lang="pt-BR" dirty="0" smtClean="0"/>
              <a:t>RISCOS</a:t>
            </a:r>
          </a:p>
          <a:p>
            <a:r>
              <a:rPr lang="pt-BR" dirty="0"/>
              <a:t>NR 03 - </a:t>
            </a:r>
            <a:r>
              <a:rPr lang="pt-BR" dirty="0" smtClean="0"/>
              <a:t>EMBARGO </a:t>
            </a:r>
            <a:r>
              <a:rPr lang="pt-BR" dirty="0"/>
              <a:t>E INTERDIÇÃO </a:t>
            </a:r>
            <a:endParaRPr lang="pt-BR" dirty="0" smtClean="0"/>
          </a:p>
          <a:p>
            <a:r>
              <a:rPr lang="pt-BR" dirty="0" smtClean="0"/>
              <a:t>NR 28 - FISCALIZAÇÃO E PENALIDADES </a:t>
            </a:r>
          </a:p>
          <a:p>
            <a:r>
              <a:rPr lang="pt-BR" dirty="0"/>
              <a:t>NR 35 - TRABALHO EM ALTURA</a:t>
            </a:r>
            <a:endParaRPr lang="pt-BR" dirty="0" smtClean="0"/>
          </a:p>
        </p:txBody>
      </p:sp>
      <p:sp>
        <p:nvSpPr>
          <p:cNvPr id="4" name="Google Shape;329;p118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65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120140"/>
            <a:ext cx="11360700" cy="551688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28 - FISCALIZAÇÃO E PENALIDADES</a:t>
            </a:r>
          </a:p>
          <a:p>
            <a:pPr marL="76200" indent="0">
              <a:buNone/>
            </a:pPr>
            <a:endParaRPr lang="pt-BR" dirty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429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7020" y="1163252"/>
            <a:ext cx="11646860" cy="548138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28 - FISCALIZAÇÃO E </a:t>
            </a:r>
            <a:r>
              <a:rPr lang="pt-BR" b="1" dirty="0" smtClean="0"/>
              <a:t>PENALIDADES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b="1" dirty="0"/>
              <a:t>28.1 </a:t>
            </a:r>
            <a:r>
              <a:rPr lang="pt-BR" sz="1600" b="1" dirty="0" smtClean="0"/>
              <a:t>FISCALIZAÇÃO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28.1.1 A fiscalização do cumprimento das disposições legais e/ou </a:t>
            </a:r>
            <a:r>
              <a:rPr lang="pt-BR" sz="1600" dirty="0" smtClean="0"/>
              <a:t>regulamentares </a:t>
            </a:r>
            <a:r>
              <a:rPr lang="pt-BR" sz="1600" dirty="0"/>
              <a:t>sobre segurança e </a:t>
            </a:r>
            <a:r>
              <a:rPr lang="pt-BR" sz="1600" dirty="0" smtClean="0"/>
              <a:t>saúde </a:t>
            </a:r>
            <a:r>
              <a:rPr lang="pt-BR" sz="1600" dirty="0"/>
              <a:t>do trabalhador será efetuada obedecendo ao disposto nos Decretos n.º 55.841, de 15/03/65, e </a:t>
            </a:r>
            <a:r>
              <a:rPr lang="pt-BR" sz="1600" dirty="0" smtClean="0"/>
              <a:t>n.º </a:t>
            </a:r>
            <a:r>
              <a:rPr lang="pt-BR" sz="1600" dirty="0"/>
              <a:t>97.995, de 26/07/89, no Título VII da CLT e no § 3º do art. 6º da Lei n.º 7.855, de 24/10/89 e nesta </a:t>
            </a:r>
            <a:r>
              <a:rPr lang="pt-BR" sz="1600" dirty="0" smtClean="0"/>
              <a:t>Norma </a:t>
            </a:r>
            <a:r>
              <a:rPr lang="pt-BR" sz="1600" dirty="0"/>
              <a:t>Regulamentadora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28.1.3 O agente da inspeção do trabalho deverá lavrar o respectivo auto de infração à vista de </a:t>
            </a:r>
          </a:p>
          <a:p>
            <a:pPr marL="76200" indent="0">
              <a:buNone/>
            </a:pPr>
            <a:r>
              <a:rPr lang="pt-BR" sz="1600" dirty="0"/>
              <a:t>descumprimento dos preceitos legais e/ou regulamentares contidos nas Normas </a:t>
            </a:r>
            <a:r>
              <a:rPr lang="pt-BR" sz="1600" dirty="0" smtClean="0"/>
              <a:t>regulamentadoras urbanas </a:t>
            </a:r>
            <a:r>
              <a:rPr lang="pt-BR" sz="1600" dirty="0"/>
              <a:t>e rurais, considerando o critério da dupla visita, elencados no Decreto n.º 55.841, de </a:t>
            </a:r>
          </a:p>
          <a:p>
            <a:pPr marL="76200" indent="0">
              <a:buNone/>
            </a:pPr>
            <a:r>
              <a:rPr lang="pt-BR" sz="1600" dirty="0"/>
              <a:t>15/03/65, no Título VII da CLT e no § 3º do art. 6º da Lei n.º 7.855, de </a:t>
            </a:r>
            <a:r>
              <a:rPr lang="pt-BR" sz="1600" dirty="0" smtClean="0"/>
              <a:t>24/10/89.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28.1.4 O agente da inspeção do trabalho, com base em critérios técnicos, poderá notificar os </a:t>
            </a:r>
            <a:r>
              <a:rPr lang="pt-BR" sz="1600" dirty="0" smtClean="0"/>
              <a:t>empregadores </a:t>
            </a:r>
            <a:r>
              <a:rPr lang="pt-BR" sz="1600" dirty="0"/>
              <a:t>concedendo prazos para a correção das irregularidades encontradas. </a:t>
            </a:r>
            <a:endParaRPr lang="pt-BR" sz="1600" dirty="0" smtClean="0"/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28.1.4.1 O prazo para cumprimento dos itens notificados deverá ser limitado a, no máximo, 60 </a:t>
            </a:r>
            <a:r>
              <a:rPr lang="pt-BR" sz="1600" dirty="0" smtClean="0"/>
              <a:t>(</a:t>
            </a:r>
            <a:r>
              <a:rPr lang="pt-BR" sz="1600" dirty="0"/>
              <a:t>sessenta) dias.</a:t>
            </a:r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86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5600" y="1140392"/>
            <a:ext cx="11360700" cy="554996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sz="2800" b="1" dirty="0"/>
              <a:t>NR 28 - FISCALIZAÇÃO E PENALIDADES</a:t>
            </a:r>
          </a:p>
          <a:p>
            <a:pPr marL="76200" indent="0">
              <a:buNone/>
            </a:pPr>
            <a:endParaRPr lang="pt-BR" sz="1600" b="1" dirty="0" smtClean="0"/>
          </a:p>
          <a:p>
            <a:pPr marL="76200" indent="0">
              <a:buNone/>
            </a:pPr>
            <a:r>
              <a:rPr lang="pt-BR" sz="1600" b="1" dirty="0" smtClean="0"/>
              <a:t>28.2 </a:t>
            </a:r>
            <a:r>
              <a:rPr lang="pt-BR" sz="1600" b="1" dirty="0"/>
              <a:t>EMBARGO OU INTERDIÇÃO</a:t>
            </a:r>
            <a:r>
              <a:rPr lang="pt-BR" sz="1600" b="1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28.2.1 Quando o agente da inspeção do trabalho </a:t>
            </a:r>
            <a:r>
              <a:rPr lang="pt-BR" sz="1600" b="1" dirty="0"/>
              <a:t>constatar situação de grave e iminente risco à saúde </a:t>
            </a:r>
            <a:r>
              <a:rPr lang="pt-BR" sz="1600" b="1" dirty="0" smtClean="0"/>
              <a:t>e/ou </a:t>
            </a:r>
            <a:r>
              <a:rPr lang="pt-BR" sz="1600" b="1" dirty="0"/>
              <a:t>integridade física</a:t>
            </a:r>
            <a:r>
              <a:rPr lang="pt-BR" sz="1600" dirty="0"/>
              <a:t> do trabalhador, </a:t>
            </a:r>
            <a:r>
              <a:rPr lang="pt-BR" sz="1600" b="1" dirty="0"/>
              <a:t>com base em critérios técnicos, </a:t>
            </a:r>
            <a:r>
              <a:rPr lang="pt-BR" sz="1600" dirty="0"/>
              <a:t>deverá propor de imediato </a:t>
            </a:r>
            <a:r>
              <a:rPr lang="pt-BR" sz="1600" b="1" u="sng" dirty="0"/>
              <a:t>à </a:t>
            </a:r>
            <a:r>
              <a:rPr lang="pt-BR" sz="1600" b="1" u="sng" dirty="0" smtClean="0"/>
              <a:t>autoridade </a:t>
            </a:r>
            <a:r>
              <a:rPr lang="pt-BR" sz="1600" b="1" u="sng" dirty="0"/>
              <a:t>regional competente a interdição do estabelecimento</a:t>
            </a:r>
            <a:r>
              <a:rPr lang="pt-BR" sz="1600" dirty="0"/>
              <a:t>, setor de serviço, </a:t>
            </a:r>
            <a:r>
              <a:rPr lang="pt-BR" sz="1600" b="1" u="sng" dirty="0"/>
              <a:t>máquina ou </a:t>
            </a:r>
            <a:r>
              <a:rPr lang="pt-BR" sz="1600" b="1" u="sng" dirty="0" smtClean="0"/>
              <a:t>equipamento</a:t>
            </a:r>
            <a:r>
              <a:rPr lang="pt-BR" sz="1600" dirty="0"/>
              <a:t>, ou o embargo parcial ou total da obra, determinando as medidas que deverão ser </a:t>
            </a:r>
            <a:r>
              <a:rPr lang="pt-BR" sz="1600" dirty="0" smtClean="0"/>
              <a:t>adotadas </a:t>
            </a:r>
            <a:r>
              <a:rPr lang="pt-BR" sz="1600" dirty="0"/>
              <a:t>para a correção das situações de risco. 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28.2.2 A autoridade regional competente, à vista de novo laudo técnico do agente da inspeção do </a:t>
            </a:r>
            <a:r>
              <a:rPr lang="pt-BR" sz="1600" dirty="0" smtClean="0"/>
              <a:t>trabalho</a:t>
            </a:r>
            <a:r>
              <a:rPr lang="pt-BR" sz="1600" dirty="0"/>
              <a:t>, procederá à suspensão ou não da interdição ou embargo</a:t>
            </a:r>
            <a:r>
              <a:rPr lang="pt-BR" sz="1600" dirty="0" smtClean="0"/>
              <a:t>. 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28.3 PENALIDADES.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28.3.1 As infrações aos preceitos legais e/ou regulamentadores sobre segurança e saúde do trabalhador terão as penalidades aplicadas conforme o disposto no quadro de gradação de multas (Anexo I), obedecendo às infrações previstas no quadro de classificação das infrações (Anexo II) desta Norma. 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endParaRPr lang="pt-BR" sz="1600" dirty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 smtClean="0">
                <a:solidFill>
                  <a:schemeClr val="dk2"/>
                </a:solidFill>
              </a:rPr>
              <a:t>6.0 LEGISLAÇÃO APLICADA</a:t>
            </a:r>
            <a:endParaRPr sz="3333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80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6848" y="1101216"/>
            <a:ext cx="11360700" cy="4555200"/>
          </a:xfrm>
        </p:spPr>
        <p:txBody>
          <a:bodyPr/>
          <a:lstStyle/>
          <a:p>
            <a:pPr marL="76200" indent="0">
              <a:buNone/>
            </a:pPr>
            <a:r>
              <a:rPr lang="pt-BR" dirty="0"/>
              <a:t>28.3 PENALIDADES.</a:t>
            </a:r>
          </a:p>
          <a:p>
            <a:pPr marL="76200" indent="0">
              <a:buNone/>
            </a:pPr>
            <a:endParaRPr lang="pt-BR" dirty="0"/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81" y="1125387"/>
            <a:ext cx="3699404" cy="7743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737124" y="1319110"/>
            <a:ext cx="200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800" kern="0" dirty="0">
                <a:solidFill>
                  <a:srgbClr val="000000"/>
                </a:solidFill>
                <a:cs typeface="Arial"/>
                <a:sym typeface="Arial"/>
              </a:rPr>
              <a:t>UFIR: Unidade Fiscal de Referência 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800" kern="0" dirty="0">
                <a:solidFill>
                  <a:srgbClr val="000000"/>
                </a:solidFill>
                <a:cs typeface="Arial"/>
                <a:sym typeface="Arial"/>
              </a:rPr>
              <a:t>Valor fixado em 1.0641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05" y="1875559"/>
            <a:ext cx="4585109" cy="34941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03129" y="2625691"/>
            <a:ext cx="896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050" kern="0" dirty="0">
                <a:solidFill>
                  <a:srgbClr val="000000"/>
                </a:solidFill>
                <a:cs typeface="Arial"/>
                <a:sym typeface="Arial"/>
              </a:rPr>
              <a:t>Grau da Infração: </a:t>
            </a:r>
          </a:p>
        </p:txBody>
      </p:sp>
      <p:cxnSp>
        <p:nvCxnSpPr>
          <p:cNvPr id="10" name="Conector de seta reta 9"/>
          <p:cNvCxnSpPr>
            <a:stCxn id="8" idx="3"/>
          </p:cNvCxnSpPr>
          <p:nvPr/>
        </p:nvCxnSpPr>
        <p:spPr>
          <a:xfrm>
            <a:off x="2999380" y="2841135"/>
            <a:ext cx="166502" cy="10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53" y="5524957"/>
            <a:ext cx="4550261" cy="105124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901565" y="6050580"/>
            <a:ext cx="38962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cs typeface="Arial"/>
                <a:sym typeface="Arial"/>
              </a:rPr>
              <a:t>Calculo da multa = </a:t>
            </a:r>
          </a:p>
          <a:p>
            <a:pPr marL="76200" algn="ctr">
              <a:buClr>
                <a:srgbClr val="000000"/>
              </a:buClr>
              <a:buFont typeface="Arial"/>
              <a:buNone/>
            </a:pPr>
            <a:r>
              <a:rPr lang="pt-BR" sz="1000" kern="0" dirty="0">
                <a:solidFill>
                  <a:srgbClr val="000000"/>
                </a:solidFill>
                <a:cs typeface="Arial"/>
                <a:sym typeface="Arial"/>
              </a:rPr>
              <a:t>Faixa de Nº de empregados x grau e tipo da infração x quantidades de UFIR</a:t>
            </a:r>
          </a:p>
        </p:txBody>
      </p:sp>
    </p:spTree>
    <p:extLst>
      <p:ext uri="{BB962C8B-B14F-4D97-AF65-F5344CB8AC3E}">
        <p14:creationId xmlns:p14="http://schemas.microsoft.com/office/powerpoint/2010/main" val="2948367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48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35.1</a:t>
            </a:r>
            <a:r>
              <a:rPr lang="pt-BR" sz="1700" dirty="0">
                <a:solidFill>
                  <a:schemeClr val="tx1"/>
                </a:solidFill>
              </a:rPr>
              <a:t>. Objetivo e Campo de </a:t>
            </a:r>
            <a:r>
              <a:rPr lang="pt-BR" sz="1700" dirty="0" smtClean="0">
                <a:solidFill>
                  <a:schemeClr val="tx1"/>
                </a:solidFill>
              </a:rPr>
              <a:t>Aplicação</a:t>
            </a:r>
          </a:p>
          <a:p>
            <a:pPr marL="0" lvl="0" indent="0">
              <a:buNone/>
            </a:pPr>
            <a:endParaRPr lang="pt-BR" sz="17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35.1.1 </a:t>
            </a:r>
            <a:r>
              <a:rPr lang="pt-BR" sz="1700" dirty="0">
                <a:solidFill>
                  <a:schemeClr val="tx1"/>
                </a:solidFill>
              </a:rPr>
              <a:t>Esta Norma estabelece os requisitos mínimos e as medidas de proteção para o trabalho em altura, envolvendo o </a:t>
            </a:r>
            <a:r>
              <a:rPr lang="pt-BR" sz="1700" b="1" u="sng" dirty="0">
                <a:solidFill>
                  <a:schemeClr val="tx1"/>
                </a:solidFill>
              </a:rPr>
              <a:t>planejamento, a organização e a execução</a:t>
            </a:r>
            <a:r>
              <a:rPr lang="pt-BR" sz="1700" dirty="0">
                <a:solidFill>
                  <a:schemeClr val="tx1"/>
                </a:solidFill>
              </a:rPr>
              <a:t>, de forma a garantir a segurança e a saúde dos trabalhadores envolvidos direta ou indiretamente com esta </a:t>
            </a:r>
            <a:r>
              <a:rPr lang="pt-BR" sz="1700" dirty="0" smtClean="0">
                <a:solidFill>
                  <a:schemeClr val="tx1"/>
                </a:solidFill>
              </a:rPr>
              <a:t>atividade.</a:t>
            </a:r>
          </a:p>
          <a:p>
            <a:pPr marL="0" lvl="0" indent="0">
              <a:buNone/>
            </a:pPr>
            <a:endParaRPr lang="pt-BR" sz="17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35.1.2 </a:t>
            </a:r>
            <a:r>
              <a:rPr lang="pt-BR" sz="1700" dirty="0">
                <a:solidFill>
                  <a:schemeClr val="tx1"/>
                </a:solidFill>
              </a:rPr>
              <a:t>Considera-se trabalho em altura toda atividade executada acima de 2,00 m (dois metros) do nível inferior, </a:t>
            </a:r>
            <a:r>
              <a:rPr lang="pt-BR" sz="1700" b="1" u="sng" dirty="0">
                <a:solidFill>
                  <a:schemeClr val="tx1"/>
                </a:solidFill>
              </a:rPr>
              <a:t>onde haja risco de </a:t>
            </a:r>
            <a:r>
              <a:rPr lang="pt-BR" sz="1700" b="1" u="sng" dirty="0" smtClean="0">
                <a:solidFill>
                  <a:schemeClr val="tx1"/>
                </a:solidFill>
              </a:rPr>
              <a:t>queda</a:t>
            </a:r>
            <a:r>
              <a:rPr lang="pt-BR" sz="17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pt-BR" sz="17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35.1.3 </a:t>
            </a:r>
            <a:r>
              <a:rPr lang="pt-BR" sz="1700" dirty="0">
                <a:solidFill>
                  <a:schemeClr val="tx1"/>
                </a:solidFill>
              </a:rPr>
              <a:t>Esta norma se complementa com as normas técnicas oficiais estabelecidas pelos Órgãos competentes e, na ausência ou omissão dessas, com as normas internacionais aplicáveis.</a:t>
            </a:r>
            <a:endParaRPr sz="17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4. Planejamento, Organização e </a:t>
            </a:r>
            <a:r>
              <a:rPr lang="pt-BR" sz="1600" dirty="0" smtClean="0">
                <a:solidFill>
                  <a:schemeClr val="tx1"/>
                </a:solidFill>
              </a:rPr>
              <a:t>Execução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35.4.1 Todo trabalho em altura deve ser planejado, organizado e executado por </a:t>
            </a:r>
            <a:r>
              <a:rPr lang="pt-BR" sz="1600" dirty="0" smtClean="0">
                <a:solidFill>
                  <a:schemeClr val="tx1"/>
                </a:solidFill>
              </a:rPr>
              <a:t>trabalhador </a:t>
            </a:r>
            <a:r>
              <a:rPr lang="pt-BR" sz="1600" dirty="0">
                <a:solidFill>
                  <a:schemeClr val="tx1"/>
                </a:solidFill>
              </a:rPr>
              <a:t>capacitado e autorizado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35.4.2 No planejamento do trabalho devem ser adotadas, de acordo com a seguinte </a:t>
            </a:r>
            <a:r>
              <a:rPr lang="pt-BR" sz="1600" dirty="0" smtClean="0">
                <a:solidFill>
                  <a:schemeClr val="tx1"/>
                </a:solidFill>
              </a:rPr>
              <a:t>hierarquia: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a) medidas </a:t>
            </a:r>
            <a:r>
              <a:rPr lang="pt-BR" sz="1600" dirty="0">
                <a:solidFill>
                  <a:schemeClr val="tx1"/>
                </a:solidFill>
              </a:rPr>
              <a:t>para evitar o trabalho em altura, sempre que existir meio alternativo de </a:t>
            </a:r>
            <a:r>
              <a:rPr lang="pt-BR" sz="1600" dirty="0" smtClean="0">
                <a:solidFill>
                  <a:schemeClr val="tx1"/>
                </a:solidFill>
              </a:rPr>
              <a:t>execução;</a:t>
            </a:r>
          </a:p>
          <a:p>
            <a:pPr marL="800100" lvl="1" indent="-342900">
              <a:buAutoNum type="alphaLcParenR"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b) medidas que eliminem o risco de queda dos trabalhadores, na impossibilidade de </a:t>
            </a:r>
            <a:r>
              <a:rPr lang="pt-BR" sz="1600" dirty="0" smtClean="0">
                <a:solidFill>
                  <a:schemeClr val="tx1"/>
                </a:solidFill>
              </a:rPr>
              <a:t>execução </a:t>
            </a:r>
            <a:r>
              <a:rPr lang="pt-BR" sz="1600" dirty="0">
                <a:solidFill>
                  <a:schemeClr val="tx1"/>
                </a:solidFill>
              </a:rPr>
              <a:t>do trabalho de outra forma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c) medidas que minimizem as consequências da queda, quando o risco de queda não </a:t>
            </a:r>
            <a:r>
              <a:rPr lang="pt-BR" sz="1600" dirty="0" smtClean="0">
                <a:solidFill>
                  <a:schemeClr val="tx1"/>
                </a:solidFill>
              </a:rPr>
              <a:t>puder </a:t>
            </a:r>
            <a:r>
              <a:rPr lang="pt-BR" sz="1600" dirty="0">
                <a:solidFill>
                  <a:schemeClr val="tx1"/>
                </a:solidFill>
              </a:rPr>
              <a:t>ser eliminado.</a:t>
            </a:r>
          </a:p>
        </p:txBody>
      </p:sp>
    </p:spTree>
    <p:extLst>
      <p:ext uri="{BB962C8B-B14F-4D97-AF65-F5344CB8AC3E}">
        <p14:creationId xmlns:p14="http://schemas.microsoft.com/office/powerpoint/2010/main" val="389887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35.4.5.1 </a:t>
            </a:r>
            <a:r>
              <a:rPr lang="pt-BR" sz="1600" dirty="0">
                <a:solidFill>
                  <a:schemeClr val="tx1"/>
                </a:solidFill>
              </a:rPr>
              <a:t>A </a:t>
            </a:r>
            <a:r>
              <a:rPr lang="pt-BR" sz="1600" b="1" dirty="0">
                <a:solidFill>
                  <a:schemeClr val="tx1"/>
                </a:solidFill>
              </a:rPr>
              <a:t>Análise de Risco deve, além dos riscos inerentes ao trabalho em altura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dirty="0" smtClean="0">
                <a:solidFill>
                  <a:schemeClr val="tx1"/>
                </a:solidFill>
              </a:rPr>
              <a:t>considerar: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a) o </a:t>
            </a:r>
            <a:r>
              <a:rPr lang="pt-BR" sz="1600" dirty="0">
                <a:solidFill>
                  <a:schemeClr val="tx1"/>
                </a:solidFill>
              </a:rPr>
              <a:t>local em que os serviços serão executados e seu entorno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800100" lvl="1" indent="-342900">
              <a:buAutoNum type="alphaLcParenR"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b) o isolamento e a sinalização no entorno da área de trabalho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c) </a:t>
            </a:r>
            <a:r>
              <a:rPr lang="pt-BR" sz="1600" b="1" dirty="0">
                <a:solidFill>
                  <a:schemeClr val="tx1"/>
                </a:solidFill>
              </a:rPr>
              <a:t>o estabelecimento dos sistemas e pontos de ancoragem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d) as condições meteorológicas adversas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e) a seleção</a:t>
            </a:r>
            <a:r>
              <a:rPr lang="pt-BR" sz="1600" b="1" dirty="0">
                <a:solidFill>
                  <a:schemeClr val="tx1"/>
                </a:solidFill>
              </a:rPr>
              <a:t>, inspeção</a:t>
            </a:r>
            <a:r>
              <a:rPr lang="pt-BR" sz="1600" dirty="0">
                <a:solidFill>
                  <a:schemeClr val="tx1"/>
                </a:solidFill>
              </a:rPr>
              <a:t>, forma de utilização e limitação de </a:t>
            </a:r>
            <a:r>
              <a:rPr lang="pt-BR" sz="1600" b="1" u="sng" dirty="0">
                <a:solidFill>
                  <a:schemeClr val="tx1"/>
                </a:solidFill>
              </a:rPr>
              <a:t>uso dos sistemas de </a:t>
            </a:r>
            <a:r>
              <a:rPr lang="pt-BR" sz="1600" b="1" u="sng" dirty="0" smtClean="0">
                <a:solidFill>
                  <a:schemeClr val="tx1"/>
                </a:solidFill>
              </a:rPr>
              <a:t>proteção </a:t>
            </a:r>
            <a:r>
              <a:rPr lang="pt-BR" sz="1600" b="1" u="sng" dirty="0">
                <a:solidFill>
                  <a:schemeClr val="tx1"/>
                </a:solidFill>
              </a:rPr>
              <a:t>coletiva e individual, </a:t>
            </a:r>
            <a:r>
              <a:rPr lang="pt-BR" sz="1600" dirty="0">
                <a:solidFill>
                  <a:schemeClr val="tx1"/>
                </a:solidFill>
              </a:rPr>
              <a:t>atendendo às normas técnicas vigentes, às </a:t>
            </a:r>
            <a:r>
              <a:rPr lang="pt-BR" sz="1600" dirty="0" smtClean="0">
                <a:solidFill>
                  <a:schemeClr val="tx1"/>
                </a:solidFill>
              </a:rPr>
              <a:t>orientações </a:t>
            </a:r>
            <a:r>
              <a:rPr lang="pt-BR" sz="1600" dirty="0">
                <a:solidFill>
                  <a:schemeClr val="tx1"/>
                </a:solidFill>
              </a:rPr>
              <a:t>dos fabricantes e aos princípios da redução do impacto e dos fatores de </a:t>
            </a:r>
            <a:r>
              <a:rPr lang="pt-BR" sz="1600" dirty="0" smtClean="0">
                <a:solidFill>
                  <a:schemeClr val="tx1"/>
                </a:solidFill>
              </a:rPr>
              <a:t>queda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5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35.4.6 Para atividades rotineiras de trabalho em altura a análise de risco pode estar </a:t>
            </a:r>
            <a:r>
              <a:rPr lang="pt-BR" sz="1600" dirty="0" smtClean="0">
                <a:solidFill>
                  <a:schemeClr val="tx1"/>
                </a:solidFill>
              </a:rPr>
              <a:t>contemplada </a:t>
            </a:r>
            <a:r>
              <a:rPr lang="pt-BR" sz="1600" dirty="0">
                <a:solidFill>
                  <a:schemeClr val="tx1"/>
                </a:solidFill>
              </a:rPr>
              <a:t>no respectivo procedimento operacional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35.4.6.1 Os procedimentos operacionais para as atividades rotineiras de trabalho em </a:t>
            </a:r>
            <a:r>
              <a:rPr lang="pt-BR" sz="1600" dirty="0" smtClean="0">
                <a:solidFill>
                  <a:schemeClr val="tx1"/>
                </a:solidFill>
              </a:rPr>
              <a:t>altura </a:t>
            </a:r>
            <a:r>
              <a:rPr lang="pt-BR" sz="1600" dirty="0">
                <a:solidFill>
                  <a:schemeClr val="tx1"/>
                </a:solidFill>
              </a:rPr>
              <a:t>devem conter, no mínimo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a) as </a:t>
            </a:r>
            <a:r>
              <a:rPr lang="pt-BR" sz="1600" dirty="0">
                <a:solidFill>
                  <a:schemeClr val="tx1"/>
                </a:solidFill>
              </a:rPr>
              <a:t>diretrizes e requisitos da tarefa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b</a:t>
            </a:r>
            <a:r>
              <a:rPr lang="pt-BR" sz="1600" dirty="0">
                <a:solidFill>
                  <a:schemeClr val="tx1"/>
                </a:solidFill>
              </a:rPr>
              <a:t>) as orientações administrativas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c</a:t>
            </a:r>
            <a:r>
              <a:rPr lang="pt-BR" sz="1600" dirty="0">
                <a:solidFill>
                  <a:schemeClr val="tx1"/>
                </a:solidFill>
              </a:rPr>
              <a:t>) o detalhamento da tarefa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d</a:t>
            </a:r>
            <a:r>
              <a:rPr lang="pt-BR" sz="1600" dirty="0">
                <a:solidFill>
                  <a:schemeClr val="tx1"/>
                </a:solidFill>
              </a:rPr>
              <a:t>) as medidas de controle dos riscos características à rotina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e</a:t>
            </a:r>
            <a:r>
              <a:rPr lang="pt-BR" sz="1600" dirty="0">
                <a:solidFill>
                  <a:schemeClr val="tx1"/>
                </a:solidFill>
              </a:rPr>
              <a:t>) as condições impeditivas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f</a:t>
            </a:r>
            <a:r>
              <a:rPr lang="pt-BR" sz="1600" dirty="0">
                <a:solidFill>
                  <a:schemeClr val="tx1"/>
                </a:solidFill>
              </a:rPr>
              <a:t>) os sistemas de proteção coletiva e individual necessários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g</a:t>
            </a:r>
            <a:r>
              <a:rPr lang="pt-BR" sz="1600" dirty="0">
                <a:solidFill>
                  <a:schemeClr val="tx1"/>
                </a:solidFill>
              </a:rPr>
              <a:t>) as </a:t>
            </a:r>
            <a:r>
              <a:rPr lang="pt-BR" sz="1600" dirty="0" smtClean="0">
                <a:solidFill>
                  <a:schemeClr val="tx1"/>
                </a:solidFill>
              </a:rPr>
              <a:t>competências </a:t>
            </a:r>
            <a:r>
              <a:rPr lang="pt-BR" sz="1600" dirty="0">
                <a:solidFill>
                  <a:schemeClr val="tx1"/>
                </a:solidFill>
              </a:rPr>
              <a:t>e responsabilidades.</a:t>
            </a:r>
          </a:p>
          <a:p>
            <a:pPr marL="0" lvl="0" indent="0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38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 </a:t>
            </a:r>
            <a:r>
              <a:rPr lang="pt-BR" sz="1600" u="sng" dirty="0">
                <a:solidFill>
                  <a:schemeClr val="tx1"/>
                </a:solidFill>
              </a:rPr>
              <a:t>Sistemas de Proteção contra quedas </a:t>
            </a:r>
            <a:r>
              <a:rPr lang="pt-BR" sz="1600" dirty="0">
                <a:solidFill>
                  <a:schemeClr val="tx1"/>
                </a:solidFill>
              </a:rPr>
              <a:t>(NR</a:t>
            </a:r>
            <a:r>
              <a:rPr lang="pt-BR" sz="16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35.5.1 É obrigatória a utilização de sistema de proteção contra quedas sempre que não </a:t>
            </a:r>
            <a:r>
              <a:rPr lang="pt-BR" sz="1600" dirty="0" smtClean="0">
                <a:solidFill>
                  <a:schemeClr val="tx1"/>
                </a:solidFill>
              </a:rPr>
              <a:t>for </a:t>
            </a:r>
            <a:r>
              <a:rPr lang="pt-BR" sz="1600" dirty="0">
                <a:solidFill>
                  <a:schemeClr val="tx1"/>
                </a:solidFill>
              </a:rPr>
              <a:t>possível evitar o trabalho em altura. (NR</a:t>
            </a:r>
            <a:r>
              <a:rPr lang="pt-BR" sz="16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35.5.2 O sistema de proteção contra quedas deve: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ser adequado à tarefa a ser executada;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ser selecionado de acordo com Análise de Risco, considerando, além dos riscos a </a:t>
            </a:r>
            <a:r>
              <a:rPr lang="pt-BR" sz="1600" dirty="0" smtClean="0">
                <a:solidFill>
                  <a:schemeClr val="tx1"/>
                </a:solidFill>
              </a:rPr>
              <a:t>que </a:t>
            </a:r>
            <a:r>
              <a:rPr lang="pt-BR" sz="1600" dirty="0">
                <a:solidFill>
                  <a:schemeClr val="tx1"/>
                </a:solidFill>
              </a:rPr>
              <a:t>o trabalhador está exposto, os riscos adicionais;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ser selecionado por profissional qualificado em segurança do trabalho;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d) ter resistência para suportar a força máxima aplicável prevista quando de uma </a:t>
            </a:r>
            <a:r>
              <a:rPr lang="pt-BR" sz="1600" dirty="0" smtClean="0">
                <a:solidFill>
                  <a:schemeClr val="tx1"/>
                </a:solidFill>
              </a:rPr>
              <a:t>queda</a:t>
            </a:r>
            <a:r>
              <a:rPr lang="pt-BR" sz="1600" dirty="0">
                <a:solidFill>
                  <a:schemeClr val="tx1"/>
                </a:solidFill>
              </a:rPr>
              <a:t>;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e) atender às normas técnicas nacionais ou na sua inexistência às normas </a:t>
            </a:r>
            <a:r>
              <a:rPr lang="pt-BR" sz="1600" dirty="0" smtClean="0">
                <a:solidFill>
                  <a:schemeClr val="tx1"/>
                </a:solidFill>
              </a:rPr>
              <a:t>internacionais </a:t>
            </a:r>
            <a:r>
              <a:rPr lang="pt-BR" sz="1600" dirty="0">
                <a:solidFill>
                  <a:schemeClr val="tx1"/>
                </a:solidFill>
              </a:rPr>
              <a:t>aplicáveis; (NR)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f) ter todos os seus elementos compatíveis e submetidos a uma sistemática de </a:t>
            </a:r>
            <a:r>
              <a:rPr lang="pt-BR" sz="1600" dirty="0" smtClean="0">
                <a:solidFill>
                  <a:schemeClr val="tx1"/>
                </a:solidFill>
              </a:rPr>
              <a:t>inspeção</a:t>
            </a:r>
            <a:r>
              <a:rPr lang="pt-BR" sz="1600" dirty="0">
                <a:solidFill>
                  <a:schemeClr val="tx1"/>
                </a:solidFill>
              </a:rPr>
              <a:t>. (NR)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35.5.3 </a:t>
            </a:r>
            <a:r>
              <a:rPr lang="pt-BR" sz="1600" dirty="0">
                <a:solidFill>
                  <a:schemeClr val="tx1"/>
                </a:solidFill>
              </a:rPr>
              <a:t>A seleção do sistema de proteção contra quedas deve considerar a utilização: </a:t>
            </a: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(NR)</a:t>
            </a: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a) de sistema de proteção coletiva contra quedas - SPCQ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de sistema de proteção individual contra quedas - SPIQ, nas seguintes situações: 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b.1</a:t>
            </a:r>
            <a:r>
              <a:rPr lang="pt-BR" sz="1600" dirty="0">
                <a:solidFill>
                  <a:schemeClr val="tx1"/>
                </a:solidFill>
              </a:rPr>
              <a:t>) na impossibilidade de adoção do SPCQ; 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b.2</a:t>
            </a:r>
            <a:r>
              <a:rPr lang="pt-BR" sz="1600" dirty="0">
                <a:solidFill>
                  <a:schemeClr val="tx1"/>
                </a:solidFill>
              </a:rPr>
              <a:t>) sempre que o SPCQ não ofereça completa proteção contra os riscos de queda;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b.3) para atender situações de emergência. (NR)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35.5.3.1 </a:t>
            </a:r>
            <a:r>
              <a:rPr lang="pt-BR" sz="1600" dirty="0">
                <a:solidFill>
                  <a:schemeClr val="tx1"/>
                </a:solidFill>
              </a:rPr>
              <a:t>O SPCQ deve ser projetado por profissional legalmente habilitado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35.5.4 O SPIQ pode ser de </a:t>
            </a:r>
            <a:r>
              <a:rPr lang="pt-BR" sz="1600" b="1" u="sng" dirty="0">
                <a:solidFill>
                  <a:schemeClr val="tx1"/>
                </a:solidFill>
              </a:rPr>
              <a:t>restrição de movimentação</a:t>
            </a:r>
            <a:r>
              <a:rPr lang="pt-BR" sz="1600" dirty="0">
                <a:solidFill>
                  <a:schemeClr val="tx1"/>
                </a:solidFill>
              </a:rPr>
              <a:t>, de </a:t>
            </a:r>
            <a:r>
              <a:rPr lang="pt-BR" sz="1600" b="1" u="sng" dirty="0">
                <a:solidFill>
                  <a:schemeClr val="tx1"/>
                </a:solidFill>
              </a:rPr>
              <a:t>retenção de queda</a:t>
            </a:r>
            <a:r>
              <a:rPr lang="pt-BR" sz="1600" dirty="0">
                <a:solidFill>
                  <a:schemeClr val="tx1"/>
                </a:solidFill>
              </a:rPr>
              <a:t>, de </a:t>
            </a:r>
            <a:r>
              <a:rPr lang="pt-BR" sz="1600" b="1" u="sng" dirty="0" smtClean="0">
                <a:solidFill>
                  <a:schemeClr val="tx1"/>
                </a:solidFill>
              </a:rPr>
              <a:t>posicionamento </a:t>
            </a:r>
            <a:r>
              <a:rPr lang="pt-BR" sz="1600" b="1" u="sng" dirty="0">
                <a:solidFill>
                  <a:schemeClr val="tx1"/>
                </a:solidFill>
              </a:rPr>
              <a:t>no trabalho ou de acesso por cordas</a:t>
            </a:r>
            <a:r>
              <a:rPr lang="pt-BR" sz="1600" u="sng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727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lnSpc>
                <a:spcPct val="150000"/>
              </a:lnSpc>
              <a:buNone/>
            </a:pPr>
            <a:r>
              <a:rPr lang="pt-BR" sz="1600" b="1" dirty="0" smtClean="0"/>
              <a:t>1.1 </a:t>
            </a:r>
            <a:r>
              <a:rPr lang="pt-BR" sz="1600" b="1" dirty="0"/>
              <a:t>Objetivo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b="1" dirty="0"/>
              <a:t>1.2 Campo de aplicação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1.3 Competências e estrutura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b="1" dirty="0"/>
              <a:t>1.4 Direitos e deveres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b="1" dirty="0"/>
              <a:t>1.5 Gerenciamento de riscos ocupacionais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1.6 Da prestação de informação digital e digitalização de documentos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1.7 Capacitação e treinamento em Segurança e Saúde no Trabalho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/>
              <a:t>1.8 Tratamento diferenciado ao Microempreendedor Individual </a:t>
            </a:r>
            <a:r>
              <a:rPr lang="pt-BR" sz="1600" dirty="0" smtClean="0"/>
              <a:t>– 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600" dirty="0" smtClean="0"/>
              <a:t>1.9 Disposições finais</a:t>
            </a:r>
            <a:endParaRPr lang="pt-BR" sz="1600" dirty="0"/>
          </a:p>
        </p:txBody>
      </p:sp>
      <p:sp>
        <p:nvSpPr>
          <p:cNvPr id="4" name="Google Shape;329;p118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963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35 - TRABALHO EM </a:t>
            </a:r>
            <a:r>
              <a:rPr lang="pt-BR" sz="2600" b="1" dirty="0" smtClean="0">
                <a:solidFill>
                  <a:schemeClr val="tx1"/>
                </a:solidFill>
              </a:rPr>
              <a:t>ALTURA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35.5.5 O </a:t>
            </a:r>
            <a:r>
              <a:rPr lang="pt-BR" sz="1600" b="1" u="sng" dirty="0">
                <a:solidFill>
                  <a:schemeClr val="tx1"/>
                </a:solidFill>
              </a:rPr>
              <a:t>SPIQ é constituído dos seguintes elementos</a:t>
            </a:r>
            <a:r>
              <a:rPr lang="pt-BR" sz="1600" dirty="0">
                <a:solidFill>
                  <a:schemeClr val="tx1"/>
                </a:solidFill>
              </a:rPr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sistema de ancoragem;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elemento de ligação;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equipamento de proteção individual. 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35.5.6.1 Antes do início dos trabalhos deve ser efetuada inspeção rotineira de todos os </a:t>
            </a:r>
            <a:r>
              <a:rPr lang="pt-BR" sz="1600" dirty="0" smtClean="0">
                <a:solidFill>
                  <a:schemeClr val="tx1"/>
                </a:solidFill>
              </a:rPr>
              <a:t>elementos </a:t>
            </a:r>
            <a:r>
              <a:rPr lang="pt-BR" sz="1600" dirty="0">
                <a:solidFill>
                  <a:schemeClr val="tx1"/>
                </a:solidFill>
              </a:rPr>
              <a:t>do SPIQ. 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35.5.6.2 </a:t>
            </a:r>
            <a:r>
              <a:rPr lang="pt-BR" sz="1600" b="1" dirty="0">
                <a:solidFill>
                  <a:schemeClr val="tx1"/>
                </a:solidFill>
              </a:rPr>
              <a:t>Devem-se registrar os resultados das inspeções</a:t>
            </a:r>
            <a:r>
              <a:rPr lang="pt-BR" sz="1600" b="1" dirty="0" smtClean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a) na </a:t>
            </a:r>
            <a:r>
              <a:rPr lang="pt-BR" sz="1600" b="1" dirty="0">
                <a:solidFill>
                  <a:schemeClr val="tx1"/>
                </a:solidFill>
              </a:rPr>
              <a:t>aquisição</a:t>
            </a:r>
            <a:r>
              <a:rPr lang="pt-BR" sz="1600" b="1" dirty="0" smtClean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b</a:t>
            </a:r>
            <a:r>
              <a:rPr lang="pt-BR" sz="1600" b="1" dirty="0">
                <a:solidFill>
                  <a:schemeClr val="tx1"/>
                </a:solidFill>
              </a:rPr>
              <a:t>) periódicas e rotineiras quando os elementos do SPIQ forem recusados</a:t>
            </a:r>
            <a:r>
              <a:rPr lang="pt-BR" sz="1600" b="1" dirty="0" smtClean="0">
                <a:solidFill>
                  <a:schemeClr val="tx1"/>
                </a:solidFill>
              </a:rPr>
              <a:t>.</a:t>
            </a:r>
            <a:endParaRPr lang="pt-BR" sz="16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35.5.7 O SPIQ deve ser selecionado de forma que a força de impacto transmitida ao trabalhador seja de no máximo 6kN quando de uma eventual queda;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35.5.8 Os sistemas de ancoragem destinados à restrição de movimentação devem ser dimensionados para resistir às forças que possam vir a ser aplicadas. 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7;p121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" name="Google Shape;348;p121"/>
          <p:cNvSpPr txBox="1">
            <a:spLocks noGrp="1"/>
          </p:cNvSpPr>
          <p:nvPr>
            <p:ph type="body" idx="1"/>
          </p:nvPr>
        </p:nvSpPr>
        <p:spPr>
          <a:xfrm>
            <a:off x="415600" y="1087044"/>
            <a:ext cx="11360700" cy="5588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pt-BR" sz="2600" b="1" dirty="0">
                <a:solidFill>
                  <a:schemeClr val="tx1"/>
                </a:solidFill>
              </a:rPr>
              <a:t>NR 35 ANEXO II - SISTEMAS DE ANCORAGEM</a:t>
            </a: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Campo </a:t>
            </a:r>
            <a:r>
              <a:rPr lang="pt-BR" sz="1600" b="1" dirty="0">
                <a:solidFill>
                  <a:schemeClr val="tx1"/>
                </a:solidFill>
              </a:rPr>
              <a:t>de </a:t>
            </a:r>
            <a:r>
              <a:rPr lang="pt-BR" sz="1600" b="1" dirty="0" smtClean="0">
                <a:solidFill>
                  <a:schemeClr val="tx1"/>
                </a:solidFill>
              </a:rPr>
              <a:t>aplicação</a:t>
            </a:r>
          </a:p>
          <a:p>
            <a:pPr marL="342900" lvl="0" indent="-342900" algn="just">
              <a:buAutoNum type="arabicPeriod"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1.1 Este Anexo se aplica ao sistema de ancoragem, definido como um conjunto de </a:t>
            </a:r>
            <a:r>
              <a:rPr lang="pt-BR" sz="1600" dirty="0" smtClean="0">
                <a:solidFill>
                  <a:schemeClr val="tx1"/>
                </a:solidFill>
              </a:rPr>
              <a:t>componentes</a:t>
            </a:r>
            <a:r>
              <a:rPr lang="pt-BR" sz="1600" dirty="0">
                <a:solidFill>
                  <a:schemeClr val="tx1"/>
                </a:solidFill>
              </a:rPr>
              <a:t>, integrante de um sistema de proteção individual contra quedas - SPIQ, </a:t>
            </a:r>
            <a:r>
              <a:rPr lang="pt-BR" sz="1600" dirty="0" smtClean="0">
                <a:solidFill>
                  <a:schemeClr val="tx1"/>
                </a:solidFill>
              </a:rPr>
              <a:t>que </a:t>
            </a:r>
            <a:r>
              <a:rPr lang="pt-BR" sz="1600" dirty="0">
                <a:solidFill>
                  <a:schemeClr val="tx1"/>
                </a:solidFill>
              </a:rPr>
              <a:t>incorpora um ou mais pontos de ancoragem, aos quais podem ser conectados </a:t>
            </a:r>
            <a:r>
              <a:rPr lang="pt-BR" sz="1600" dirty="0" smtClean="0">
                <a:solidFill>
                  <a:schemeClr val="tx1"/>
                </a:solidFill>
              </a:rPr>
              <a:t>Equipamentos </a:t>
            </a:r>
            <a:r>
              <a:rPr lang="pt-BR" sz="1600" dirty="0">
                <a:solidFill>
                  <a:schemeClr val="tx1"/>
                </a:solidFill>
              </a:rPr>
              <a:t>de Proteção Individual (EPI) contra quedas, diretamente ou por meio de </a:t>
            </a:r>
            <a:r>
              <a:rPr lang="pt-BR" sz="1600" dirty="0" smtClean="0">
                <a:solidFill>
                  <a:schemeClr val="tx1"/>
                </a:solidFill>
              </a:rPr>
              <a:t>outro </a:t>
            </a:r>
            <a:r>
              <a:rPr lang="pt-BR" sz="1600" dirty="0">
                <a:solidFill>
                  <a:schemeClr val="tx1"/>
                </a:solidFill>
              </a:rPr>
              <a:t>componente, e projetado para suportar as forças aplicáveis.</a:t>
            </a: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35.5.7 O SPIQ deve ser selecionado de forma que a força de impacto transmitida ao </a:t>
            </a:r>
            <a:r>
              <a:rPr lang="pt-BR" sz="1600" dirty="0" smtClean="0">
                <a:solidFill>
                  <a:schemeClr val="tx1"/>
                </a:solidFill>
              </a:rPr>
              <a:t>trabalhador </a:t>
            </a:r>
            <a:r>
              <a:rPr lang="pt-BR" sz="1600" dirty="0">
                <a:solidFill>
                  <a:schemeClr val="tx1"/>
                </a:solidFill>
              </a:rPr>
              <a:t>seja de no máximo 6kN quando de uma eventual queda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35.5.8 Os sistemas de ancoragem destinados à restrição de movimentação devem ser </a:t>
            </a:r>
            <a:r>
              <a:rPr lang="pt-BR" sz="1600" dirty="0" smtClean="0">
                <a:solidFill>
                  <a:schemeClr val="tx1"/>
                </a:solidFill>
              </a:rPr>
              <a:t>dimensionados </a:t>
            </a:r>
            <a:r>
              <a:rPr lang="pt-BR" sz="1600" dirty="0">
                <a:solidFill>
                  <a:schemeClr val="tx1"/>
                </a:solidFill>
              </a:rPr>
              <a:t>para resistir às forças que possam vir a ser aplicadas. 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1.2 Os sistemas de ancoragem tratados neste anexo podem atender às seguintes finalidades: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retenção de queda;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restrição de movimentação;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posicionamento no trabalho;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d) acesso por corda.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7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9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96" name="Google Shape;396;p129"/>
          <p:cNvSpPr txBox="1">
            <a:spLocks noGrp="1"/>
          </p:cNvSpPr>
          <p:nvPr>
            <p:ph type="body" idx="1"/>
          </p:nvPr>
        </p:nvSpPr>
        <p:spPr>
          <a:xfrm>
            <a:off x="446080" y="1178492"/>
            <a:ext cx="11360700" cy="55042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b="1" dirty="0" smtClean="0"/>
              <a:t>NR 35 ANEXO II - SISTEMAS </a:t>
            </a:r>
            <a:r>
              <a:rPr lang="pt-BR" b="1" dirty="0"/>
              <a:t>DE </a:t>
            </a:r>
            <a:r>
              <a:rPr lang="pt-BR" b="1" dirty="0" smtClean="0"/>
              <a:t>ANCORAGEM</a:t>
            </a:r>
          </a:p>
          <a:p>
            <a:pPr marL="0" lvl="0" indent="0">
              <a:buNone/>
            </a:pPr>
            <a:endParaRPr lang="pt-BR" sz="1600" dirty="0" smtClean="0"/>
          </a:p>
          <a:p>
            <a:pPr marL="0" lvl="0" indent="0">
              <a:buNone/>
            </a:pPr>
            <a:r>
              <a:rPr lang="pt-BR" sz="1600" dirty="0"/>
              <a:t>2. Componentes do sistema de </a:t>
            </a:r>
            <a:r>
              <a:rPr lang="pt-BR" sz="1600" dirty="0" smtClean="0"/>
              <a:t>ancoragem</a:t>
            </a:r>
          </a:p>
          <a:p>
            <a:pPr marL="0" lvl="0" indent="0">
              <a:buNone/>
            </a:pPr>
            <a:endParaRPr lang="pt-BR" sz="1600" dirty="0"/>
          </a:p>
          <a:p>
            <a:pPr marL="0" lvl="0" indent="0">
              <a:buNone/>
            </a:pPr>
            <a:r>
              <a:rPr lang="pt-BR" sz="1600" dirty="0"/>
              <a:t>2.1 O sistema de ancoragem pode apresentar seu ponto de ancoragem: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a) diretamente na estrutura;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b) na ancoragem estrutural;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c) no dispositivo de ancoragem.</a:t>
            </a:r>
          </a:p>
          <a:p>
            <a:pPr marL="0" lvl="0" indent="0">
              <a:buNone/>
            </a:pPr>
            <a:r>
              <a:rPr lang="pt-BR" sz="1600" dirty="0"/>
              <a:t>2.1.1 A estrutura integrante de um sistema de ancoragem deve ser capaz de resistir à </a:t>
            </a:r>
            <a:r>
              <a:rPr lang="pt-BR" sz="1600" dirty="0" smtClean="0"/>
              <a:t> força </a:t>
            </a:r>
            <a:r>
              <a:rPr lang="pt-BR" sz="1600" dirty="0"/>
              <a:t>máxima aplicável</a:t>
            </a:r>
            <a:r>
              <a:rPr lang="pt-BR" sz="1600" dirty="0" smtClean="0"/>
              <a:t>.</a:t>
            </a:r>
          </a:p>
          <a:p>
            <a:pPr marL="0" lvl="0" indent="0">
              <a:buNone/>
            </a:pPr>
            <a:endParaRPr lang="pt-BR" sz="1600" dirty="0"/>
          </a:p>
          <a:p>
            <a:pPr marL="0" lvl="0" indent="0">
              <a:buNone/>
            </a:pPr>
            <a:r>
              <a:rPr lang="pt-BR" sz="1600" dirty="0"/>
              <a:t>2.2 </a:t>
            </a:r>
            <a:r>
              <a:rPr lang="pt-BR" sz="1600" b="1" u="sng" dirty="0"/>
              <a:t>A ancoragem estrutural e os elementos de fixação devem</a:t>
            </a:r>
            <a:r>
              <a:rPr lang="pt-BR" sz="1600" dirty="0" smtClean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 smtClean="0"/>
              <a:t>a) ser </a:t>
            </a:r>
            <a:r>
              <a:rPr lang="pt-BR" sz="1600" dirty="0"/>
              <a:t>projetados e construídos sob </a:t>
            </a:r>
            <a:r>
              <a:rPr lang="pt-BR" sz="1600" b="1" u="sng" dirty="0"/>
              <a:t>responsabilidade de profissional</a:t>
            </a:r>
            <a:r>
              <a:rPr lang="pt-BR" sz="1600" b="1" dirty="0"/>
              <a:t> </a:t>
            </a:r>
            <a:r>
              <a:rPr lang="pt-BR" sz="1600" dirty="0"/>
              <a:t>legalmente </a:t>
            </a:r>
            <a:r>
              <a:rPr lang="pt-BR" sz="1600" dirty="0" smtClean="0"/>
              <a:t>habilitado;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b) </a:t>
            </a:r>
            <a:r>
              <a:rPr lang="pt-BR" sz="1600" b="1" u="sng" dirty="0"/>
              <a:t>atender às normas técnicas</a:t>
            </a:r>
            <a:r>
              <a:rPr lang="pt-BR" sz="1600" dirty="0"/>
              <a:t> nacionais ou, na sua inexistência, às normas </a:t>
            </a:r>
            <a:r>
              <a:rPr lang="pt-BR" sz="1600" dirty="0" smtClean="0"/>
              <a:t>internacionais </a:t>
            </a:r>
            <a:r>
              <a:rPr lang="pt-BR" sz="1600" dirty="0"/>
              <a:t>aplicáveis</a:t>
            </a:r>
            <a:r>
              <a:rPr lang="pt-BR" sz="1600" dirty="0" smtClean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b) </a:t>
            </a:r>
            <a:r>
              <a:rPr lang="pt-BR" sz="1600" b="1" u="sng" dirty="0"/>
              <a:t>número de lote</a:t>
            </a:r>
            <a:r>
              <a:rPr lang="pt-BR" sz="1600" dirty="0"/>
              <a:t>, de série </a:t>
            </a:r>
            <a:r>
              <a:rPr lang="pt-BR" sz="1600" b="1" u="sng" dirty="0"/>
              <a:t>ou outro meio de rastreabilidade</a:t>
            </a:r>
            <a:r>
              <a:rPr lang="pt-BR" sz="1600" dirty="0"/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/>
              <a:t>c) </a:t>
            </a:r>
            <a:r>
              <a:rPr lang="pt-BR" sz="1600" b="1" u="sng" dirty="0"/>
              <a:t>número máximo de trabalhadores conectados </a:t>
            </a:r>
            <a:r>
              <a:rPr lang="pt-BR" sz="1600" dirty="0"/>
              <a:t>simultaneamente ou força máxima </a:t>
            </a:r>
            <a:r>
              <a:rPr lang="pt-BR" sz="1600" dirty="0" smtClean="0"/>
              <a:t>aplicável</a:t>
            </a:r>
            <a:r>
              <a:rPr lang="pt-BR" sz="1600" dirty="0"/>
              <a:t>.</a:t>
            </a:r>
          </a:p>
          <a:p>
            <a:pPr marL="0" lv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472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6.0 LEGISLAÇÃO APLICADA</a:t>
            </a:r>
            <a:endParaRPr/>
          </a:p>
        </p:txBody>
      </p:sp>
      <p:sp>
        <p:nvSpPr>
          <p:cNvPr id="5" name="Google Shape;420;p133"/>
          <p:cNvSpPr txBox="1">
            <a:spLocks noGrp="1"/>
          </p:cNvSpPr>
          <p:nvPr>
            <p:ph type="body" idx="1"/>
          </p:nvPr>
        </p:nvSpPr>
        <p:spPr>
          <a:xfrm>
            <a:off x="484180" y="1163252"/>
            <a:ext cx="11360700" cy="553472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NR 35 ANEXO II - SISTEMAS DE </a:t>
            </a:r>
            <a:r>
              <a:rPr lang="pt-BR" b="1" dirty="0" smtClean="0">
                <a:solidFill>
                  <a:schemeClr val="tx1"/>
                </a:solidFill>
              </a:rPr>
              <a:t>ANCORAGEM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2.2.1.1 Os pontos de ancoragem da ancoragem estrutural já instalados e que não </a:t>
            </a:r>
            <a:r>
              <a:rPr lang="pt-BR" sz="1600" dirty="0" smtClean="0">
                <a:solidFill>
                  <a:schemeClr val="tx1"/>
                </a:solidFill>
              </a:rPr>
              <a:t>possuem </a:t>
            </a:r>
            <a:r>
              <a:rPr lang="pt-BR" sz="1600" dirty="0">
                <a:solidFill>
                  <a:schemeClr val="tx1"/>
                </a:solidFill>
              </a:rPr>
              <a:t>a marcação prevista nesse item devem ter sua marcação reconstituída pelo </a:t>
            </a:r>
            <a:r>
              <a:rPr lang="pt-BR" sz="1600" dirty="0" smtClean="0">
                <a:solidFill>
                  <a:schemeClr val="tx1"/>
                </a:solidFill>
              </a:rPr>
              <a:t>fabricante </a:t>
            </a:r>
            <a:r>
              <a:rPr lang="pt-BR" sz="1600" dirty="0">
                <a:solidFill>
                  <a:schemeClr val="tx1"/>
                </a:solidFill>
              </a:rPr>
              <a:t>ou responsável técnico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2.2.1.1.1 </a:t>
            </a:r>
            <a:r>
              <a:rPr lang="pt-BR" sz="1600" b="1" dirty="0">
                <a:solidFill>
                  <a:schemeClr val="tx1"/>
                </a:solidFill>
              </a:rPr>
              <a:t>Na impossibilidade de recuperação das informações</a:t>
            </a:r>
            <a:r>
              <a:rPr lang="pt-BR" sz="1600" dirty="0">
                <a:solidFill>
                  <a:schemeClr val="tx1"/>
                </a:solidFill>
              </a:rPr>
              <a:t>, os pontos de ancoragem </a:t>
            </a:r>
            <a:r>
              <a:rPr lang="pt-BR" sz="1600" b="1" dirty="0" smtClean="0">
                <a:solidFill>
                  <a:schemeClr val="tx1"/>
                </a:solidFill>
              </a:rPr>
              <a:t>devem </a:t>
            </a:r>
            <a:r>
              <a:rPr lang="pt-BR" sz="1600" b="1" dirty="0">
                <a:solidFill>
                  <a:schemeClr val="tx1"/>
                </a:solidFill>
              </a:rPr>
              <a:t>ser submetidos a ensaios</a:t>
            </a:r>
            <a:r>
              <a:rPr lang="pt-BR" sz="1600" dirty="0">
                <a:solidFill>
                  <a:schemeClr val="tx1"/>
                </a:solidFill>
              </a:rPr>
              <a:t>, sob responsabilidade de profissional legalmente </a:t>
            </a:r>
            <a:r>
              <a:rPr lang="pt-BR" sz="1600" dirty="0" smtClean="0">
                <a:solidFill>
                  <a:schemeClr val="tx1"/>
                </a:solidFill>
              </a:rPr>
              <a:t>habilitado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b="1" dirty="0">
                <a:solidFill>
                  <a:schemeClr val="tx1"/>
                </a:solidFill>
              </a:rPr>
              <a:t>e marcados com a identificação do número máximo de trabalhadores </a:t>
            </a:r>
            <a:r>
              <a:rPr lang="pt-BR" sz="1600" b="1" dirty="0" smtClean="0">
                <a:solidFill>
                  <a:schemeClr val="tx1"/>
                </a:solidFill>
              </a:rPr>
              <a:t>conectados </a:t>
            </a:r>
            <a:r>
              <a:rPr lang="pt-BR" sz="1600" b="1" dirty="0">
                <a:solidFill>
                  <a:schemeClr val="tx1"/>
                </a:solidFill>
              </a:rPr>
              <a:t>simultaneamente ou da força máxima aplicável e identificação que permita </a:t>
            </a:r>
            <a:r>
              <a:rPr lang="pt-BR" sz="1600" b="1" dirty="0" smtClean="0">
                <a:solidFill>
                  <a:schemeClr val="tx1"/>
                </a:solidFill>
              </a:rPr>
              <a:t>a </a:t>
            </a:r>
            <a:r>
              <a:rPr lang="pt-BR" sz="1600" b="1" dirty="0">
                <a:solidFill>
                  <a:schemeClr val="tx1"/>
                </a:solidFill>
              </a:rPr>
              <a:t>rastreabilidade do ensaio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2.3 </a:t>
            </a:r>
            <a:r>
              <a:rPr lang="pt-BR" sz="1600" b="1" dirty="0">
                <a:solidFill>
                  <a:schemeClr val="tx1"/>
                </a:solidFill>
              </a:rPr>
              <a:t>O dispositivo de ancoragem deve atender a um dos seguintes requisitos</a:t>
            </a:r>
            <a:r>
              <a:rPr lang="pt-BR" sz="1600" dirty="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ser certificado;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ser fabricado em conformidade com as normas técnicas nacionais vigentes sob </a:t>
            </a:r>
            <a:r>
              <a:rPr lang="pt-BR" sz="1600" dirty="0" smtClean="0">
                <a:solidFill>
                  <a:schemeClr val="tx1"/>
                </a:solidFill>
              </a:rPr>
              <a:t>responsabilidade </a:t>
            </a:r>
            <a:r>
              <a:rPr lang="pt-BR" sz="1600" dirty="0">
                <a:solidFill>
                  <a:schemeClr val="tx1"/>
                </a:solidFill>
              </a:rPr>
              <a:t>do profissional legalmente habilitado;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ser projetado por profissional legalmente habilitado, tendo como referência as </a:t>
            </a:r>
            <a:r>
              <a:rPr lang="pt-BR" sz="1600" dirty="0" smtClean="0">
                <a:solidFill>
                  <a:schemeClr val="tx1"/>
                </a:solidFill>
              </a:rPr>
              <a:t>normas </a:t>
            </a:r>
            <a:r>
              <a:rPr lang="pt-BR" sz="1600" dirty="0">
                <a:solidFill>
                  <a:schemeClr val="tx1"/>
                </a:solidFill>
              </a:rPr>
              <a:t>técnicas nacionais vigentes, </a:t>
            </a:r>
            <a:r>
              <a:rPr lang="pt-BR" sz="1600" b="1" dirty="0">
                <a:solidFill>
                  <a:schemeClr val="tx1"/>
                </a:solidFill>
              </a:rPr>
              <a:t>como parte integrante de um sistema completo </a:t>
            </a:r>
            <a:r>
              <a:rPr lang="pt-BR" sz="1600" b="1" dirty="0" smtClean="0">
                <a:solidFill>
                  <a:schemeClr val="tx1"/>
                </a:solidFill>
              </a:rPr>
              <a:t>de </a:t>
            </a:r>
            <a:r>
              <a:rPr lang="pt-BR" sz="1600" b="1" dirty="0">
                <a:solidFill>
                  <a:schemeClr val="tx1"/>
                </a:solidFill>
              </a:rPr>
              <a:t>proteção individual contra quedas</a:t>
            </a:r>
            <a:r>
              <a:rPr lang="pt-BR" sz="16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6.0 LEGISLAÇÃO APLICADA</a:t>
            </a:r>
            <a:endParaRPr/>
          </a:p>
        </p:txBody>
      </p:sp>
      <p:sp>
        <p:nvSpPr>
          <p:cNvPr id="5" name="Google Shape;420;p133"/>
          <p:cNvSpPr txBox="1">
            <a:spLocks noGrp="1"/>
          </p:cNvSpPr>
          <p:nvPr>
            <p:ph type="body" idx="1"/>
          </p:nvPr>
        </p:nvSpPr>
        <p:spPr>
          <a:xfrm>
            <a:off x="499420" y="1170872"/>
            <a:ext cx="11360700" cy="545852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NR 35 ANEXO II - SISTEMAS DE </a:t>
            </a:r>
            <a:r>
              <a:rPr lang="pt-BR" b="1" dirty="0" smtClean="0">
                <a:solidFill>
                  <a:schemeClr val="tx1"/>
                </a:solidFill>
              </a:rPr>
              <a:t>ANCORAGEM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3. </a:t>
            </a:r>
            <a:r>
              <a:rPr lang="pt-BR" sz="1600" b="1" u="sng" dirty="0">
                <a:solidFill>
                  <a:schemeClr val="tx1"/>
                </a:solidFill>
              </a:rPr>
              <a:t>Requisitos do sistema de </a:t>
            </a:r>
            <a:r>
              <a:rPr lang="pt-BR" sz="1600" b="1" u="sng" dirty="0" smtClean="0">
                <a:solidFill>
                  <a:schemeClr val="tx1"/>
                </a:solidFill>
              </a:rPr>
              <a:t>ancoragem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3.1 Os sistemas de ancoragem devem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  <a:endParaRPr lang="pt-BR" sz="1600" dirty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</a:t>
            </a:r>
            <a:r>
              <a:rPr lang="pt-BR" sz="1600" dirty="0">
                <a:solidFill>
                  <a:schemeClr val="tx1"/>
                </a:solidFill>
              </a:rPr>
              <a:t>) ser instalados por trabalhadores capacitados;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ser submetidos à inspeção inicial e periódica.</a:t>
            </a: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3.1.1 A inspeção inicial deve ser realizada após a instalação, alteração ou mudança de </a:t>
            </a:r>
            <a:r>
              <a:rPr lang="pt-BR" sz="1600" dirty="0" smtClean="0">
                <a:solidFill>
                  <a:schemeClr val="tx1"/>
                </a:solidFill>
              </a:rPr>
              <a:t>local.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3.1.2 A inspeção periódica do sistema de ancoragem deve ser efetuada de acordo com </a:t>
            </a:r>
            <a:r>
              <a:rPr lang="pt-BR" sz="1600" dirty="0" smtClean="0">
                <a:solidFill>
                  <a:schemeClr val="tx1"/>
                </a:solidFill>
              </a:rPr>
              <a:t>o </a:t>
            </a:r>
            <a:r>
              <a:rPr lang="pt-BR" sz="1600" dirty="0">
                <a:solidFill>
                  <a:schemeClr val="tx1"/>
                </a:solidFill>
              </a:rPr>
              <a:t>procedimento operacional, considerando o projeto do sistema de ancoragem e o de </a:t>
            </a:r>
            <a:r>
              <a:rPr lang="pt-BR" sz="1600" dirty="0" smtClean="0">
                <a:solidFill>
                  <a:schemeClr val="tx1"/>
                </a:solidFill>
              </a:rPr>
              <a:t>montagem</a:t>
            </a:r>
            <a:r>
              <a:rPr lang="pt-BR" sz="1600" dirty="0">
                <a:solidFill>
                  <a:schemeClr val="tx1"/>
                </a:solidFill>
              </a:rPr>
              <a:t>, respeitando as instruções do fabricante e as normas regulamentadoras e </a:t>
            </a:r>
            <a:r>
              <a:rPr lang="pt-BR" sz="1600" dirty="0" smtClean="0">
                <a:solidFill>
                  <a:schemeClr val="tx1"/>
                </a:solidFill>
              </a:rPr>
              <a:t>técnicas </a:t>
            </a:r>
            <a:r>
              <a:rPr lang="pt-BR" sz="1600" dirty="0">
                <a:solidFill>
                  <a:schemeClr val="tx1"/>
                </a:solidFill>
              </a:rPr>
              <a:t>aplicáveis, com periodicidade não superior a 12 meses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3.3 O sistema de ancoragem permanente deve </a:t>
            </a:r>
            <a:r>
              <a:rPr lang="pt-BR" sz="1600" b="1" u="sng" dirty="0">
                <a:solidFill>
                  <a:schemeClr val="tx1"/>
                </a:solidFill>
              </a:rPr>
              <a:t>possuir projeto e a instalação deve estar sob responsabilidade de profissional </a:t>
            </a:r>
            <a:r>
              <a:rPr lang="pt-BR" sz="1600" dirty="0">
                <a:solidFill>
                  <a:schemeClr val="tx1"/>
                </a:solidFill>
              </a:rPr>
              <a:t>legalmente habilitado.</a:t>
            </a:r>
          </a:p>
          <a:p>
            <a:pPr marL="0" lv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6.0 LEGISLAÇÃO APLICADA</a:t>
            </a:r>
            <a:endParaRPr/>
          </a:p>
        </p:txBody>
      </p:sp>
      <p:sp>
        <p:nvSpPr>
          <p:cNvPr id="5" name="Google Shape;420;p133"/>
          <p:cNvSpPr txBox="1">
            <a:spLocks noGrp="1"/>
          </p:cNvSpPr>
          <p:nvPr>
            <p:ph type="body" idx="1"/>
          </p:nvPr>
        </p:nvSpPr>
        <p:spPr>
          <a:xfrm>
            <a:off x="468940" y="1094672"/>
            <a:ext cx="11360700" cy="5534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NR 35 ANEXO II - SISTEMAS DE </a:t>
            </a:r>
            <a:r>
              <a:rPr lang="pt-BR" b="1" dirty="0" smtClean="0">
                <a:solidFill>
                  <a:schemeClr val="tx1"/>
                </a:solidFill>
              </a:rPr>
              <a:t>ANCORAGEM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4</a:t>
            </a:r>
            <a:r>
              <a:rPr lang="pt-BR" sz="1600" dirty="0">
                <a:solidFill>
                  <a:schemeClr val="tx1"/>
                </a:solidFill>
              </a:rPr>
              <a:t>. Projetos e </a:t>
            </a:r>
            <a:r>
              <a:rPr lang="pt-BR" sz="1600" dirty="0" smtClean="0">
                <a:solidFill>
                  <a:schemeClr val="tx1"/>
                </a:solidFill>
              </a:rPr>
              <a:t>especificações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4.1 O projeto, quando aplicável, e as especificações técnicas do sistema de ancoragem </a:t>
            </a:r>
            <a:r>
              <a:rPr lang="pt-BR" sz="1600" dirty="0" smtClean="0">
                <a:solidFill>
                  <a:schemeClr val="tx1"/>
                </a:solidFill>
              </a:rPr>
              <a:t>devem</a:t>
            </a:r>
            <a:r>
              <a:rPr lang="pt-BR" sz="16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estar sob responsabilidade de um profissional legalmente habilitado;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ser elaborados levando em conta os procedimentos operacionais do sistema de </a:t>
            </a:r>
            <a:r>
              <a:rPr lang="pt-BR" sz="1600" dirty="0" smtClean="0">
                <a:solidFill>
                  <a:schemeClr val="tx1"/>
                </a:solidFill>
              </a:rPr>
              <a:t>ancoragem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conter indicação das estruturas que serão utilizadas no sistema de ancoragem;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d) conter detalhamento e/ou especificação dos dispositivos de ancoragem, ancoragens </a:t>
            </a:r>
            <a:r>
              <a:rPr lang="pt-BR" sz="1600" dirty="0" smtClean="0">
                <a:solidFill>
                  <a:schemeClr val="tx1"/>
                </a:solidFill>
              </a:rPr>
              <a:t>estruturais </a:t>
            </a:r>
            <a:r>
              <a:rPr lang="pt-BR" sz="1600" dirty="0">
                <a:solidFill>
                  <a:schemeClr val="tx1"/>
                </a:solidFill>
              </a:rPr>
              <a:t>e elementos de fixação a serem </a:t>
            </a:r>
            <a:r>
              <a:rPr lang="pt-BR" sz="1600" dirty="0" smtClean="0">
                <a:solidFill>
                  <a:schemeClr val="tx1"/>
                </a:solidFill>
              </a:rPr>
              <a:t>utilizados.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1700" dirty="0">
                <a:solidFill>
                  <a:schemeClr val="tx1"/>
                </a:solidFill>
              </a:rPr>
              <a:t>4.1.1 O projeto, quando aplicável, e as especificações técnicas devem conter </a:t>
            </a:r>
            <a:r>
              <a:rPr lang="pt-BR" sz="1700" dirty="0" smtClean="0">
                <a:solidFill>
                  <a:schemeClr val="tx1"/>
                </a:solidFill>
              </a:rPr>
              <a:t>dimensionamento </a:t>
            </a:r>
            <a:r>
              <a:rPr lang="pt-BR" sz="1700" dirty="0">
                <a:solidFill>
                  <a:schemeClr val="tx1"/>
                </a:solidFill>
              </a:rPr>
              <a:t>que determine os seguintes parâmetros: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a) a força de impacto de retenção da queda do(s) trabalhador(es), levando em conta o </a:t>
            </a:r>
            <a:r>
              <a:rPr lang="pt-BR" sz="1600" dirty="0" smtClean="0">
                <a:solidFill>
                  <a:schemeClr val="tx1"/>
                </a:solidFill>
              </a:rPr>
              <a:t>efeito </a:t>
            </a:r>
            <a:r>
              <a:rPr lang="pt-BR" sz="1600" dirty="0">
                <a:solidFill>
                  <a:schemeClr val="tx1"/>
                </a:solidFill>
              </a:rPr>
              <a:t>de impactos simultâneos ou sequenciais;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b) os esforços em cada parte do sistema de ancoragem decorrentes da força de </a:t>
            </a:r>
            <a:r>
              <a:rPr lang="pt-BR" sz="1600" dirty="0" smtClean="0">
                <a:solidFill>
                  <a:schemeClr val="tx1"/>
                </a:solidFill>
              </a:rPr>
              <a:t>impacto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c) a zona livre de queda necessária.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2"/>
                </a:solidFill>
              </a:rPr>
              <a:t>6.0 LEGISLAÇÃO APLICADA</a:t>
            </a:r>
            <a:endParaRPr/>
          </a:p>
        </p:txBody>
      </p:sp>
      <p:sp>
        <p:nvSpPr>
          <p:cNvPr id="5" name="Google Shape;420;p133"/>
          <p:cNvSpPr txBox="1">
            <a:spLocks noGrp="1"/>
          </p:cNvSpPr>
          <p:nvPr>
            <p:ph type="body" idx="1"/>
          </p:nvPr>
        </p:nvSpPr>
        <p:spPr>
          <a:xfrm>
            <a:off x="491800" y="130041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NR 35 ANEXO II - SISTEMAS DE </a:t>
            </a:r>
            <a:r>
              <a:rPr lang="pt-BR" b="1" dirty="0" smtClean="0">
                <a:solidFill>
                  <a:schemeClr val="tx1"/>
                </a:solidFill>
              </a:rPr>
              <a:t>ANCORAGEM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5</a:t>
            </a:r>
            <a:r>
              <a:rPr lang="pt-BR" sz="1600" dirty="0">
                <a:solidFill>
                  <a:schemeClr val="tx1"/>
                </a:solidFill>
              </a:rPr>
              <a:t>. Procedimentos </a:t>
            </a:r>
            <a:r>
              <a:rPr lang="pt-BR" sz="1600" dirty="0" smtClean="0">
                <a:solidFill>
                  <a:schemeClr val="tx1"/>
                </a:solidFill>
              </a:rPr>
              <a:t>operacionais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5.1 O sistema de ancoragem deve </a:t>
            </a:r>
            <a:r>
              <a:rPr lang="pt-BR" sz="1600" dirty="0" smtClean="0">
                <a:solidFill>
                  <a:schemeClr val="tx1"/>
                </a:solidFill>
              </a:rPr>
              <a:t>ter </a:t>
            </a:r>
            <a:r>
              <a:rPr lang="pt-BR" sz="1600" dirty="0">
                <a:solidFill>
                  <a:schemeClr val="tx1"/>
                </a:solidFill>
              </a:rPr>
              <a:t>procedimento operacional de montagem e </a:t>
            </a:r>
            <a:r>
              <a:rPr lang="pt-BR" sz="1600" dirty="0" smtClean="0">
                <a:solidFill>
                  <a:schemeClr val="tx1"/>
                </a:solidFill>
              </a:rPr>
              <a:t>utilização.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5.1.1 O procedimento operacional de montagem deve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</a:p>
          <a:p>
            <a:pPr marL="0" lv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a) contemplar </a:t>
            </a:r>
            <a:r>
              <a:rPr lang="pt-BR" sz="1600" dirty="0">
                <a:solidFill>
                  <a:schemeClr val="tx1"/>
                </a:solidFill>
              </a:rPr>
              <a:t>a montagem, manutenção, alteração, mudança de local e </a:t>
            </a:r>
            <a:r>
              <a:rPr lang="pt-BR" sz="1600" dirty="0" smtClean="0">
                <a:solidFill>
                  <a:schemeClr val="tx1"/>
                </a:solidFill>
              </a:rPr>
              <a:t>desmontagem;</a:t>
            </a:r>
          </a:p>
          <a:p>
            <a:pPr marL="457200" lvl="1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b) ser elaborado por profissional qualificado em segurança do trabalho, considerando </a:t>
            </a:r>
            <a:r>
              <a:rPr lang="pt-BR" sz="1600" dirty="0" smtClean="0">
                <a:solidFill>
                  <a:schemeClr val="tx1"/>
                </a:solidFill>
              </a:rPr>
              <a:t>os </a:t>
            </a:r>
            <a:r>
              <a:rPr lang="pt-BR" sz="1600" dirty="0">
                <a:solidFill>
                  <a:schemeClr val="tx1"/>
                </a:solidFill>
              </a:rPr>
              <a:t>requisitos do projeto, quando aplicável, e as instruções dos fabricantes.</a:t>
            </a: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475" y="1144747"/>
            <a:ext cx="11733799" cy="45552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 smtClean="0"/>
              <a:t>NBBR 16325 – 1 ANEXO A </a:t>
            </a:r>
          </a:p>
          <a:p>
            <a:pPr marL="76200" indent="0">
              <a:buNone/>
            </a:pPr>
            <a:endParaRPr lang="pt-BR" sz="1600" b="1" dirty="0" smtClean="0"/>
          </a:p>
          <a:p>
            <a:pPr marL="76200" indent="0">
              <a:buNone/>
            </a:pPr>
            <a:r>
              <a:rPr lang="pt-BR" sz="1600" dirty="0" smtClean="0"/>
              <a:t>A.5 </a:t>
            </a:r>
            <a:r>
              <a:rPr lang="pt-BR" sz="1600" dirty="0"/>
              <a:t>Orientação sobre procedimentos de inspeção </a:t>
            </a:r>
            <a:r>
              <a:rPr lang="pt-BR" sz="1600" dirty="0" smtClean="0"/>
              <a:t>periódica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A.5.1 Pelo menos uma vez a </a:t>
            </a:r>
            <a:r>
              <a:rPr lang="pt-BR" sz="1600" b="1" dirty="0"/>
              <a:t>cada 12 meses</a:t>
            </a:r>
            <a:r>
              <a:rPr lang="pt-BR" sz="1600" dirty="0"/>
              <a:t>, cada dispositivo de ancoragem deve ser submetido </a:t>
            </a:r>
            <a:r>
              <a:rPr lang="pt-BR" sz="1600" dirty="0" smtClean="0"/>
              <a:t>a </a:t>
            </a:r>
            <a:r>
              <a:rPr lang="pt-BR" sz="1600" dirty="0"/>
              <a:t>uma inspeção periódica, </a:t>
            </a:r>
            <a:r>
              <a:rPr lang="pt-BR" sz="1600" b="1" dirty="0"/>
              <a:t>conforme as instruções do fabricante</a:t>
            </a:r>
            <a:r>
              <a:rPr lang="pt-BR" sz="1600" dirty="0"/>
              <a:t>. </a:t>
            </a:r>
            <a:r>
              <a:rPr lang="pt-BR" sz="1600" u="sng" dirty="0"/>
              <a:t>Na aprovação da inspeção, a data </a:t>
            </a:r>
            <a:r>
              <a:rPr lang="pt-BR" sz="1600" u="sng" dirty="0" smtClean="0"/>
              <a:t>da </a:t>
            </a:r>
            <a:r>
              <a:rPr lang="pt-BR" sz="1600" u="sng" dirty="0"/>
              <a:t>próxima inspeção deve ser marcada na documentação de controle do dispositivo de ancoragem </a:t>
            </a:r>
            <a:r>
              <a:rPr lang="pt-BR" sz="1600" u="sng" dirty="0" smtClean="0"/>
              <a:t>e, se </a:t>
            </a:r>
            <a:r>
              <a:rPr lang="pt-BR" sz="1600" u="sng" dirty="0"/>
              <a:t>possível, esta data deve também estar marcada junto ao dispositivo de ancoragem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A.5.2 O dispositivo de ancoragem </a:t>
            </a:r>
            <a:r>
              <a:rPr lang="pt-BR" sz="1600" b="1" dirty="0"/>
              <a:t>reprovado para uso deve ser etiquetado </a:t>
            </a:r>
            <a:r>
              <a:rPr lang="pt-BR" sz="1600" dirty="0"/>
              <a:t>para esse efeito até que </a:t>
            </a:r>
            <a:r>
              <a:rPr lang="pt-BR" sz="1600" dirty="0" smtClean="0"/>
              <a:t>qualquer </a:t>
            </a:r>
            <a:r>
              <a:rPr lang="pt-BR" sz="1600" dirty="0"/>
              <a:t>ação corretiva ou de remoção deste seja efetivada e registrada.</a:t>
            </a:r>
          </a:p>
        </p:txBody>
      </p:sp>
      <p:sp>
        <p:nvSpPr>
          <p:cNvPr id="5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201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5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2"/>
                </a:solidFill>
              </a:rPr>
              <a:t>6.0 LEGISLAÇÃO APLICADA</a:t>
            </a:r>
            <a:endParaRPr dirty="0"/>
          </a:p>
        </p:txBody>
      </p:sp>
      <p:sp>
        <p:nvSpPr>
          <p:cNvPr id="5" name="Google Shape;420;p133"/>
          <p:cNvSpPr txBox="1">
            <a:spLocks noGrp="1"/>
          </p:cNvSpPr>
          <p:nvPr>
            <p:ph type="body" idx="1"/>
          </p:nvPr>
        </p:nvSpPr>
        <p:spPr>
          <a:xfrm>
            <a:off x="175017" y="1221029"/>
            <a:ext cx="1630923" cy="6545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pt-BR" sz="1050" b="1" dirty="0">
                <a:solidFill>
                  <a:schemeClr val="tx1"/>
                </a:solidFill>
              </a:rPr>
              <a:t>NR 35 ANEXO II - SISTEMAS DE </a:t>
            </a:r>
            <a:r>
              <a:rPr lang="pt-BR" sz="1050" b="1" dirty="0" smtClean="0">
                <a:solidFill>
                  <a:schemeClr val="tx1"/>
                </a:solidFill>
              </a:rPr>
              <a:t>ANCORAGEM</a:t>
            </a:r>
          </a:p>
          <a:p>
            <a:pPr marL="0" lv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1167" y="977089"/>
            <a:ext cx="202692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Inspeção periódica dos dispositivos de ancoragem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31167" y="1613187"/>
            <a:ext cx="202692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Existe documentação de instalação/rastreabilidade</a:t>
            </a:r>
          </a:p>
        </p:txBody>
      </p:sp>
      <p:cxnSp>
        <p:nvCxnSpPr>
          <p:cNvPr id="7" name="Conector de seta reta 6"/>
          <p:cNvCxnSpPr>
            <a:stCxn id="4" idx="2"/>
            <a:endCxn id="8" idx="0"/>
          </p:cNvCxnSpPr>
          <p:nvPr/>
        </p:nvCxnSpPr>
        <p:spPr>
          <a:xfrm>
            <a:off x="6044627" y="1407976"/>
            <a:ext cx="0" cy="20521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323422" y="1620470"/>
            <a:ext cx="1714500" cy="430887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Inspeção Visual de Funcionamento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919927" y="1604901"/>
            <a:ext cx="1714500" cy="43088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É possível identificar o fabricante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24940" y="2551798"/>
            <a:ext cx="1950720" cy="769441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Inspeção de corrosão, deformação, trincas, falta de componentes, falta de marcação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424940" y="3592312"/>
            <a:ext cx="1950720" cy="26161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Resultado da inspeção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18160" y="4880222"/>
            <a:ext cx="1287780" cy="6001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Substituição do dispositivo de ancoragem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18160" y="5702225"/>
            <a:ext cx="1287780" cy="430887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Documentação da instalação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2961132" y="5221973"/>
            <a:ext cx="1671828" cy="738664"/>
          </a:xfrm>
          <a:prstGeom prst="rect">
            <a:avLst/>
          </a:prstGeom>
          <a:solidFill>
            <a:srgbClr val="00CC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ln>
                  <a:solidFill>
                    <a:srgbClr val="92D050"/>
                  </a:solidFill>
                </a:ln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Marcação e documentação da instalação</a:t>
            </a:r>
          </a:p>
        </p:txBody>
      </p:sp>
      <p:cxnSp>
        <p:nvCxnSpPr>
          <p:cNvPr id="28" name="Conector de seta reta 27"/>
          <p:cNvCxnSpPr>
            <a:stCxn id="8" idx="1"/>
            <a:endCxn id="15" idx="3"/>
          </p:cNvCxnSpPr>
          <p:nvPr/>
        </p:nvCxnSpPr>
        <p:spPr>
          <a:xfrm flipH="1">
            <a:off x="4037922" y="1828631"/>
            <a:ext cx="993245" cy="728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19" idx="2"/>
            <a:endCxn id="24" idx="0"/>
          </p:cNvCxnSpPr>
          <p:nvPr/>
        </p:nvCxnSpPr>
        <p:spPr>
          <a:xfrm>
            <a:off x="2400300" y="3321239"/>
            <a:ext cx="0" cy="27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angulado 416"/>
          <p:cNvCxnSpPr>
            <a:stCxn id="24" idx="2"/>
            <a:endCxn id="25" idx="0"/>
          </p:cNvCxnSpPr>
          <p:nvPr/>
        </p:nvCxnSpPr>
        <p:spPr>
          <a:xfrm rot="5400000">
            <a:off x="1268025" y="3747947"/>
            <a:ext cx="1026300" cy="12382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do 73"/>
          <p:cNvCxnSpPr>
            <a:stCxn id="24" idx="2"/>
            <a:endCxn id="27" idx="0"/>
          </p:cNvCxnSpPr>
          <p:nvPr/>
        </p:nvCxnSpPr>
        <p:spPr>
          <a:xfrm rot="16200000" flipH="1">
            <a:off x="2414648" y="3839574"/>
            <a:ext cx="1368051" cy="1396746"/>
          </a:xfrm>
          <a:prstGeom prst="bentConnector3">
            <a:avLst>
              <a:gd name="adj1" fmla="val 3793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>
            <a:stCxn id="25" idx="2"/>
            <a:endCxn id="26" idx="0"/>
          </p:cNvCxnSpPr>
          <p:nvPr/>
        </p:nvCxnSpPr>
        <p:spPr>
          <a:xfrm>
            <a:off x="1162050" y="5480386"/>
            <a:ext cx="0" cy="22183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>
            <a:stCxn id="8" idx="3"/>
            <a:endCxn id="18" idx="1"/>
          </p:cNvCxnSpPr>
          <p:nvPr/>
        </p:nvCxnSpPr>
        <p:spPr>
          <a:xfrm flipV="1">
            <a:off x="7058087" y="1820345"/>
            <a:ext cx="1861840" cy="8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8" name="Conector angulado 437"/>
          <p:cNvCxnSpPr>
            <a:stCxn id="18" idx="2"/>
            <a:endCxn id="93" idx="0"/>
          </p:cNvCxnSpPr>
          <p:nvPr/>
        </p:nvCxnSpPr>
        <p:spPr>
          <a:xfrm rot="5400000">
            <a:off x="8366194" y="1049175"/>
            <a:ext cx="424371" cy="23975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tângulo 92"/>
          <p:cNvSpPr/>
          <p:nvPr/>
        </p:nvSpPr>
        <p:spPr>
          <a:xfrm>
            <a:off x="6522331" y="2460159"/>
            <a:ext cx="1714500" cy="43088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É possível identificar o fabricante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10532312" y="4326466"/>
            <a:ext cx="1545630" cy="6001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Substituição do dispositivo de ancoragem</a:t>
            </a:r>
          </a:p>
        </p:txBody>
      </p:sp>
      <p:cxnSp>
        <p:nvCxnSpPr>
          <p:cNvPr id="102" name="Conector de seta reta 101"/>
          <p:cNvCxnSpPr>
            <a:stCxn id="100" idx="2"/>
            <a:endCxn id="177" idx="0"/>
          </p:cNvCxnSpPr>
          <p:nvPr/>
        </p:nvCxnSpPr>
        <p:spPr>
          <a:xfrm flipH="1">
            <a:off x="11304706" y="4926630"/>
            <a:ext cx="421" cy="32692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4" name="Conector angulado 443"/>
          <p:cNvCxnSpPr>
            <a:stCxn id="18" idx="2"/>
            <a:endCxn id="100" idx="0"/>
          </p:cNvCxnSpPr>
          <p:nvPr/>
        </p:nvCxnSpPr>
        <p:spPr>
          <a:xfrm rot="16200000" flipH="1">
            <a:off x="9395813" y="2417152"/>
            <a:ext cx="2290678" cy="1527950"/>
          </a:xfrm>
          <a:prstGeom prst="bentConnector3">
            <a:avLst>
              <a:gd name="adj1" fmla="val 948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/>
          <p:cNvSpPr/>
          <p:nvPr/>
        </p:nvSpPr>
        <p:spPr>
          <a:xfrm>
            <a:off x="5035297" y="3813959"/>
            <a:ext cx="1950720" cy="127727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Inspeção de acordo com os regulamentos da construção técnica, respeitando as especificações do fabricante, forma de fixação e estrutura base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7618070" y="3777381"/>
            <a:ext cx="1950720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Inspeção de acordo com as informações do fabricante por meio de testes, </a:t>
            </a:r>
          </a:p>
        </p:txBody>
      </p:sp>
      <p:sp>
        <p:nvSpPr>
          <p:cNvPr id="108" name="Retângulo 107"/>
          <p:cNvSpPr/>
          <p:nvPr/>
        </p:nvSpPr>
        <p:spPr>
          <a:xfrm>
            <a:off x="6889242" y="5534400"/>
            <a:ext cx="1950720" cy="26161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Resultado da inspeção </a:t>
            </a:r>
          </a:p>
        </p:txBody>
      </p:sp>
      <p:cxnSp>
        <p:nvCxnSpPr>
          <p:cNvPr id="66" name="Conector angulado 65"/>
          <p:cNvCxnSpPr>
            <a:stCxn id="105" idx="2"/>
            <a:endCxn id="108" idx="1"/>
          </p:cNvCxnSpPr>
          <p:nvPr/>
        </p:nvCxnSpPr>
        <p:spPr>
          <a:xfrm rot="16200000" flipH="1">
            <a:off x="6162963" y="4938925"/>
            <a:ext cx="573973" cy="87858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67"/>
          <p:cNvCxnSpPr>
            <a:stCxn id="107" idx="2"/>
            <a:endCxn id="108" idx="0"/>
          </p:cNvCxnSpPr>
          <p:nvPr/>
        </p:nvCxnSpPr>
        <p:spPr>
          <a:xfrm rot="5400000">
            <a:off x="7735227" y="4676197"/>
            <a:ext cx="987578" cy="72882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do 74"/>
          <p:cNvCxnSpPr>
            <a:stCxn id="108" idx="3"/>
            <a:endCxn id="100" idx="1"/>
          </p:cNvCxnSpPr>
          <p:nvPr/>
        </p:nvCxnSpPr>
        <p:spPr>
          <a:xfrm flipV="1">
            <a:off x="8839962" y="4626548"/>
            <a:ext cx="1692350" cy="1038657"/>
          </a:xfrm>
          <a:prstGeom prst="bentConnector3">
            <a:avLst>
              <a:gd name="adj1" fmla="val 7843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108" idx="2"/>
            <a:endCxn id="27" idx="3"/>
          </p:cNvCxnSpPr>
          <p:nvPr/>
        </p:nvCxnSpPr>
        <p:spPr>
          <a:xfrm rot="5400000" flipH="1">
            <a:off x="6146428" y="4077837"/>
            <a:ext cx="204705" cy="3231642"/>
          </a:xfrm>
          <a:prstGeom prst="bentConnector4">
            <a:avLst>
              <a:gd name="adj1" fmla="val -111673"/>
              <a:gd name="adj2" fmla="val 6509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5035297" y="3270471"/>
            <a:ext cx="1950720" cy="2616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Fixação Visível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7618070" y="3270471"/>
            <a:ext cx="1950720" cy="2616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Fixação Visível</a:t>
            </a:r>
          </a:p>
        </p:txBody>
      </p:sp>
      <p:cxnSp>
        <p:nvCxnSpPr>
          <p:cNvPr id="103" name="Conector angulado 102"/>
          <p:cNvCxnSpPr>
            <a:stCxn id="93" idx="2"/>
            <a:endCxn id="140" idx="0"/>
          </p:cNvCxnSpPr>
          <p:nvPr/>
        </p:nvCxnSpPr>
        <p:spPr>
          <a:xfrm rot="16200000" flipH="1">
            <a:off x="7796793" y="2473833"/>
            <a:ext cx="379425" cy="121384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108"/>
          <p:cNvCxnSpPr>
            <a:stCxn id="93" idx="2"/>
            <a:endCxn id="138" idx="0"/>
          </p:cNvCxnSpPr>
          <p:nvPr/>
        </p:nvCxnSpPr>
        <p:spPr>
          <a:xfrm rot="5400000">
            <a:off x="6505407" y="2396296"/>
            <a:ext cx="379425" cy="13689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/>
          <p:cNvCxnSpPr>
            <a:stCxn id="138" idx="2"/>
            <a:endCxn id="105" idx="0"/>
          </p:cNvCxnSpPr>
          <p:nvPr/>
        </p:nvCxnSpPr>
        <p:spPr>
          <a:xfrm>
            <a:off x="6010657" y="3532081"/>
            <a:ext cx="0" cy="281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de seta reta 147"/>
          <p:cNvCxnSpPr>
            <a:stCxn id="140" idx="2"/>
            <a:endCxn id="107" idx="0"/>
          </p:cNvCxnSpPr>
          <p:nvPr/>
        </p:nvCxnSpPr>
        <p:spPr>
          <a:xfrm>
            <a:off x="8593430" y="3532081"/>
            <a:ext cx="0" cy="24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/>
          <p:cNvSpPr txBox="1"/>
          <p:nvPr/>
        </p:nvSpPr>
        <p:spPr>
          <a:xfrm>
            <a:off x="8297797" y="1965351"/>
            <a:ext cx="59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SIM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1140926" y="4152555"/>
            <a:ext cx="1330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Condição não aceita</a:t>
            </a:r>
          </a:p>
        </p:txBody>
      </p:sp>
      <p:sp>
        <p:nvSpPr>
          <p:cNvPr id="167" name="CaixaDeTexto 166"/>
          <p:cNvSpPr txBox="1"/>
          <p:nvPr/>
        </p:nvSpPr>
        <p:spPr>
          <a:xfrm>
            <a:off x="4318219" y="1419942"/>
            <a:ext cx="59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SIM</a:t>
            </a:r>
          </a:p>
        </p:txBody>
      </p:sp>
      <p:sp>
        <p:nvSpPr>
          <p:cNvPr id="168" name="CaixaDeTexto 167"/>
          <p:cNvSpPr txBox="1"/>
          <p:nvPr/>
        </p:nvSpPr>
        <p:spPr>
          <a:xfrm>
            <a:off x="7687760" y="1400167"/>
            <a:ext cx="59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Não</a:t>
            </a:r>
          </a:p>
        </p:txBody>
      </p:sp>
      <p:sp>
        <p:nvSpPr>
          <p:cNvPr id="169" name="CaixaDeTexto 168"/>
          <p:cNvSpPr txBox="1"/>
          <p:nvPr/>
        </p:nvSpPr>
        <p:spPr>
          <a:xfrm>
            <a:off x="10261361" y="1988268"/>
            <a:ext cx="59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Não</a:t>
            </a:r>
          </a:p>
        </p:txBody>
      </p:sp>
      <p:sp>
        <p:nvSpPr>
          <p:cNvPr id="171" name="CaixaDeTexto 170"/>
          <p:cNvSpPr txBox="1"/>
          <p:nvPr/>
        </p:nvSpPr>
        <p:spPr>
          <a:xfrm>
            <a:off x="2504313" y="4157185"/>
            <a:ext cx="1330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Condição aceita</a:t>
            </a:r>
          </a:p>
        </p:txBody>
      </p:sp>
      <p:sp>
        <p:nvSpPr>
          <p:cNvPr id="173" name="CaixaDeTexto 172"/>
          <p:cNvSpPr txBox="1"/>
          <p:nvPr/>
        </p:nvSpPr>
        <p:spPr>
          <a:xfrm>
            <a:off x="8846300" y="5445758"/>
            <a:ext cx="1444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Condição não aceita ou inviável</a:t>
            </a:r>
          </a:p>
        </p:txBody>
      </p:sp>
      <p:sp>
        <p:nvSpPr>
          <p:cNvPr id="177" name="Retângulo 176"/>
          <p:cNvSpPr/>
          <p:nvPr/>
        </p:nvSpPr>
        <p:spPr>
          <a:xfrm>
            <a:off x="10531470" y="5253554"/>
            <a:ext cx="1546472" cy="738664"/>
          </a:xfrm>
          <a:prstGeom prst="rect">
            <a:avLst/>
          </a:prstGeom>
          <a:solidFill>
            <a:srgbClr val="00CC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ln>
                  <a:solidFill>
                    <a:srgbClr val="92D050"/>
                  </a:solidFill>
                </a:ln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Marcação e documentação da instalação</a:t>
            </a:r>
          </a:p>
        </p:txBody>
      </p:sp>
      <p:cxnSp>
        <p:nvCxnSpPr>
          <p:cNvPr id="154" name="Conector angulado 153"/>
          <p:cNvCxnSpPr>
            <a:stCxn id="15" idx="2"/>
            <a:endCxn id="19" idx="0"/>
          </p:cNvCxnSpPr>
          <p:nvPr/>
        </p:nvCxnSpPr>
        <p:spPr>
          <a:xfrm rot="5400000">
            <a:off x="2540266" y="1911391"/>
            <a:ext cx="500441" cy="78037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tângulo 193"/>
          <p:cNvSpPr/>
          <p:nvPr/>
        </p:nvSpPr>
        <p:spPr>
          <a:xfrm>
            <a:off x="4177708" y="6468685"/>
            <a:ext cx="6312626" cy="307777"/>
          </a:xfrm>
          <a:prstGeom prst="rect">
            <a:avLst/>
          </a:prstGeom>
          <a:solidFill>
            <a:srgbClr val="00CC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1400" b="1" kern="0" dirty="0">
                <a:ln>
                  <a:solidFill>
                    <a:srgbClr val="92D050"/>
                  </a:solidFill>
                </a:ln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Armazenar e registrar informações para rastreabilidade do processo</a:t>
            </a:r>
          </a:p>
        </p:txBody>
      </p:sp>
      <p:cxnSp>
        <p:nvCxnSpPr>
          <p:cNvPr id="158" name="Conector angulado 157"/>
          <p:cNvCxnSpPr>
            <a:stCxn id="27" idx="2"/>
            <a:endCxn id="194" idx="0"/>
          </p:cNvCxnSpPr>
          <p:nvPr/>
        </p:nvCxnSpPr>
        <p:spPr>
          <a:xfrm rot="16200000" flipH="1">
            <a:off x="5311509" y="4446173"/>
            <a:ext cx="508048" cy="35369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angulado 159"/>
          <p:cNvCxnSpPr>
            <a:stCxn id="177" idx="2"/>
            <a:endCxn id="194" idx="0"/>
          </p:cNvCxnSpPr>
          <p:nvPr/>
        </p:nvCxnSpPr>
        <p:spPr>
          <a:xfrm rot="5400000">
            <a:off x="9081131" y="4245109"/>
            <a:ext cx="476467" cy="3970685"/>
          </a:xfrm>
          <a:prstGeom prst="bentConnector3">
            <a:avLst>
              <a:gd name="adj1" fmla="val 4711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3700" y="1193732"/>
            <a:ext cx="11360700" cy="551186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76200" indent="0">
              <a:buNone/>
            </a:pPr>
            <a:endParaRPr lang="pt-BR" b="1" dirty="0" smtClean="0"/>
          </a:p>
          <a:p>
            <a:pPr marL="76200" indent="0">
              <a:buNone/>
            </a:pPr>
            <a:r>
              <a:rPr lang="pt-BR" sz="1600" b="1" dirty="0"/>
              <a:t>1.1 </a:t>
            </a:r>
            <a:r>
              <a:rPr lang="pt-BR" sz="1600" b="1" dirty="0" smtClean="0"/>
              <a:t>Objetivo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1.1.1 O objetivo desta Norma é estabelecer as disposições gerais, o campo de aplicação, </a:t>
            </a:r>
            <a:r>
              <a:rPr lang="pt-BR" sz="1600" dirty="0" smtClean="0"/>
              <a:t>os termos </a:t>
            </a:r>
            <a:r>
              <a:rPr lang="pt-BR" sz="1600" dirty="0"/>
              <a:t>e as definições comuns às Normas Regulamentadoras - NR relativas a segurança e </a:t>
            </a:r>
            <a:r>
              <a:rPr lang="pt-BR" sz="1600" dirty="0" smtClean="0"/>
              <a:t>saúde no </a:t>
            </a:r>
            <a:r>
              <a:rPr lang="pt-BR" sz="1600" dirty="0"/>
              <a:t>trabalho e as diretrizes e os requisitos para </a:t>
            </a:r>
            <a:r>
              <a:rPr lang="pt-BR" sz="1600" b="1" u="sng" dirty="0"/>
              <a:t>o gerenciamento de riscos ocupacionais e </a:t>
            </a:r>
            <a:r>
              <a:rPr lang="pt-BR" sz="1600" b="1" u="sng" dirty="0" smtClean="0"/>
              <a:t>as medidas </a:t>
            </a:r>
            <a:r>
              <a:rPr lang="pt-BR" sz="1600" b="1" u="sng" dirty="0"/>
              <a:t>de prevenção</a:t>
            </a:r>
            <a:r>
              <a:rPr lang="pt-BR" sz="1600" dirty="0"/>
              <a:t> em Segurança e Saúde no Trabalho - SST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1.2 Campo de </a:t>
            </a:r>
            <a:r>
              <a:rPr lang="pt-BR" sz="1600" dirty="0" smtClean="0"/>
              <a:t>aplicação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1.2.1 As NR obrigam, nos termos da lei, empregadores e empregados, urbanos e rurais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1.2.1.1 As NR são de </a:t>
            </a:r>
            <a:r>
              <a:rPr lang="pt-BR" sz="1600" b="1" dirty="0"/>
              <a:t>observância obrigatória </a:t>
            </a:r>
            <a:r>
              <a:rPr lang="pt-BR" sz="1600" dirty="0"/>
              <a:t>pelas organizações e pelos órgãos públicos </a:t>
            </a:r>
            <a:r>
              <a:rPr lang="pt-BR" sz="1600" dirty="0" smtClean="0"/>
              <a:t>da administração </a:t>
            </a:r>
            <a:r>
              <a:rPr lang="pt-BR" sz="1600" dirty="0"/>
              <a:t>direta e indireta, bem como pelos órgãos dos Poderes Legislativo, Judiciário </a:t>
            </a:r>
            <a:r>
              <a:rPr lang="pt-BR" sz="1600" dirty="0" smtClean="0"/>
              <a:t>e Ministério </a:t>
            </a:r>
            <a:r>
              <a:rPr lang="pt-BR" sz="1600" dirty="0"/>
              <a:t>Público, que possuam empregados regidos pela Consolidação das Leis do Trabalho</a:t>
            </a:r>
          </a:p>
        </p:txBody>
      </p:sp>
      <p:sp>
        <p:nvSpPr>
          <p:cNvPr id="4" name="Google Shape;329;p118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2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8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18"/>
          <p:cNvSpPr txBox="1">
            <a:spLocks noGrp="1"/>
          </p:cNvSpPr>
          <p:nvPr>
            <p:ph type="body" idx="1"/>
          </p:nvPr>
        </p:nvSpPr>
        <p:spPr>
          <a:xfrm>
            <a:off x="397127" y="1167170"/>
            <a:ext cx="11360700" cy="51650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u="sng" dirty="0"/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r>
              <a:rPr lang="pt-BR" sz="1600" b="1" dirty="0"/>
              <a:t>1.4 Direitos e </a:t>
            </a:r>
            <a:r>
              <a:rPr lang="pt-BR" sz="1600" b="1" dirty="0" smtClean="0"/>
              <a:t>deveres</a:t>
            </a:r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r>
              <a:rPr lang="pt-BR" sz="1600" b="1" dirty="0"/>
              <a:t>1.4.1 Cabe ao </a:t>
            </a:r>
            <a:r>
              <a:rPr lang="pt-BR" sz="1600" b="1" u="sng" dirty="0"/>
              <a:t>empregador</a:t>
            </a:r>
            <a:r>
              <a:rPr lang="pt-BR" sz="1600" b="1" dirty="0" smtClean="0"/>
              <a:t>:</a:t>
            </a:r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r>
              <a:rPr lang="pt-BR" sz="1600" dirty="0" smtClean="0"/>
              <a:t>a) </a:t>
            </a:r>
            <a:r>
              <a:rPr lang="pt-BR" sz="1600" b="1" dirty="0" smtClean="0"/>
              <a:t>cumprir </a:t>
            </a:r>
            <a:r>
              <a:rPr lang="pt-BR" sz="1600" b="1" dirty="0"/>
              <a:t>e fazer </a:t>
            </a:r>
            <a:r>
              <a:rPr lang="pt-BR" sz="1600" dirty="0"/>
              <a:t>cumprir as disposições legais e regulamentares sobre segurança e saúde </a:t>
            </a:r>
            <a:r>
              <a:rPr lang="pt-BR" sz="1600" dirty="0" smtClean="0"/>
              <a:t>no trabalho; </a:t>
            </a: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r>
              <a:rPr lang="pt-BR" sz="1600" dirty="0" smtClean="0"/>
              <a:t>b) </a:t>
            </a:r>
            <a:r>
              <a:rPr lang="pt-BR" sz="1600" dirty="0"/>
              <a:t>informar </a:t>
            </a:r>
            <a:r>
              <a:rPr lang="pt-BR" sz="1600" dirty="0" smtClean="0"/>
              <a:t>aos trabalhadores:</a:t>
            </a:r>
          </a:p>
          <a:p>
            <a:pPr marL="457200" lvl="1" indent="0" algn="just">
              <a:lnSpc>
                <a:spcPct val="160000"/>
              </a:lnSpc>
              <a:spcBef>
                <a:spcPts val="320"/>
              </a:spcBef>
              <a:buNone/>
            </a:pPr>
            <a:r>
              <a:rPr lang="pt-BR" sz="1600" dirty="0" smtClean="0"/>
              <a:t>I</a:t>
            </a:r>
            <a:r>
              <a:rPr lang="pt-BR" sz="1600" dirty="0"/>
              <a:t>. os riscos ocupacionais existentes nos locais de trabalho;</a:t>
            </a:r>
          </a:p>
          <a:p>
            <a:pPr marL="457200" lvl="1" indent="0" algn="just">
              <a:lnSpc>
                <a:spcPct val="160000"/>
              </a:lnSpc>
              <a:spcBef>
                <a:spcPts val="320"/>
              </a:spcBef>
              <a:buNone/>
            </a:pPr>
            <a:r>
              <a:rPr lang="pt-BR" sz="1600" dirty="0"/>
              <a:t>II. as medidas de prevenção adotadas pela empresa para eliminar ou reduzir </a:t>
            </a:r>
            <a:r>
              <a:rPr lang="pt-BR" sz="1600" dirty="0" smtClean="0"/>
              <a:t>tais riscos</a:t>
            </a:r>
            <a:r>
              <a:rPr lang="pt-BR" sz="1600" dirty="0"/>
              <a:t>;</a:t>
            </a:r>
          </a:p>
          <a:p>
            <a:pPr marL="457200" lvl="1" indent="0" algn="just">
              <a:lnSpc>
                <a:spcPct val="160000"/>
              </a:lnSpc>
              <a:spcBef>
                <a:spcPts val="320"/>
              </a:spcBef>
              <a:buNone/>
            </a:pPr>
            <a:r>
              <a:rPr lang="pt-BR" sz="1600" dirty="0"/>
              <a:t>III. os resultados dos exames médicos e de exames complementares de diagnóstico aos quais </a:t>
            </a:r>
            <a:r>
              <a:rPr lang="pt-BR" sz="1600" dirty="0" smtClean="0"/>
              <a:t>os próprios </a:t>
            </a:r>
            <a:r>
              <a:rPr lang="pt-BR" sz="1600" dirty="0"/>
              <a:t>trabalhadores forem submetidos; </a:t>
            </a:r>
            <a:r>
              <a:rPr lang="pt-BR" sz="1600" dirty="0" smtClean="0"/>
              <a:t>e </a:t>
            </a:r>
            <a:endParaRPr lang="pt-BR" sz="1600" dirty="0"/>
          </a:p>
          <a:p>
            <a:pPr marL="457200" lvl="1" indent="0" algn="just">
              <a:lnSpc>
                <a:spcPct val="160000"/>
              </a:lnSpc>
              <a:spcBef>
                <a:spcPts val="320"/>
              </a:spcBef>
              <a:buNone/>
            </a:pPr>
            <a:r>
              <a:rPr lang="pt-BR" sz="1600" dirty="0"/>
              <a:t>IV. os resultados das avaliações ambientais realizadas nos locais de trabalho</a:t>
            </a:r>
            <a:r>
              <a:rPr lang="pt-BR" sz="1600" dirty="0" smtClean="0"/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20"/>
              </a:spcBef>
              <a:buNone/>
            </a:pPr>
            <a:r>
              <a:rPr lang="pt-BR" sz="1600" dirty="0"/>
              <a:t>c) elaborar ordens de serviço sobre segurança e saúde no trabalho, dando ciência </a:t>
            </a:r>
            <a:r>
              <a:rPr lang="pt-BR" sz="1600" dirty="0" smtClean="0"/>
              <a:t>aos trabalhadores</a:t>
            </a:r>
            <a:r>
              <a:rPr lang="pt-BR" sz="1600" dirty="0"/>
              <a:t>;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990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9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>
                <a:solidFill>
                  <a:schemeClr val="dk2"/>
                </a:solidFill>
              </a:rPr>
              <a:t>6.0 LEGISLAÇÃO APLICADA</a:t>
            </a:r>
            <a:endParaRPr sz="3333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9"/>
          <p:cNvSpPr txBox="1">
            <a:spLocks noGrp="1"/>
          </p:cNvSpPr>
          <p:nvPr>
            <p:ph type="body" idx="1"/>
          </p:nvPr>
        </p:nvSpPr>
        <p:spPr>
          <a:xfrm>
            <a:off x="415650" y="1788884"/>
            <a:ext cx="11360700" cy="49243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600" dirty="0"/>
              <a:t>d) permitir que representantes dos trabalhadores acompanhem a fiscalização dos </a:t>
            </a:r>
            <a:r>
              <a:rPr lang="pt-BR" sz="1600" dirty="0" smtClean="0"/>
              <a:t>preceitos legais </a:t>
            </a:r>
            <a:r>
              <a:rPr lang="pt-BR" sz="1600" dirty="0"/>
              <a:t>e regulamentares sobre segurança e saúde no trabalho</a:t>
            </a:r>
            <a:r>
              <a:rPr lang="pt-BR" sz="1600" dirty="0" smtClean="0"/>
              <a:t>;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600" dirty="0"/>
              <a:t>e) determinar procedimentos que devem ser adotados em caso de acidente ou </a:t>
            </a:r>
            <a:r>
              <a:rPr lang="pt-BR" sz="1600" dirty="0" smtClean="0"/>
              <a:t>doença relacionada </a:t>
            </a:r>
            <a:r>
              <a:rPr lang="pt-BR" sz="1600" dirty="0"/>
              <a:t>ao trabalho, incluindo a análise de suas causas</a:t>
            </a:r>
            <a:r>
              <a:rPr lang="pt-BR" sz="1600" dirty="0" smtClean="0"/>
              <a:t>;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600" dirty="0"/>
              <a:t>f) disponibilizar à Inspeção do Trabalho todas as informações relativas à segurança e saúde </a:t>
            </a:r>
            <a:r>
              <a:rPr lang="pt-BR" sz="1600" dirty="0" smtClean="0"/>
              <a:t>no trabalho</a:t>
            </a:r>
            <a:r>
              <a:rPr lang="pt-BR" sz="1600" dirty="0"/>
              <a:t>; </a:t>
            </a:r>
            <a:r>
              <a:rPr lang="pt-BR" sz="1600" dirty="0" smtClean="0"/>
              <a:t>e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pt-BR" sz="1600" dirty="0"/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600" dirty="0"/>
              <a:t>g) implementar </a:t>
            </a:r>
            <a:r>
              <a:rPr lang="pt-BR" sz="1600" b="1" dirty="0"/>
              <a:t>medidas de prevenção</a:t>
            </a:r>
            <a:r>
              <a:rPr lang="pt-BR" sz="1600" dirty="0"/>
              <a:t>, ouvidos os trabalhadores, de acordo com a </a:t>
            </a:r>
            <a:r>
              <a:rPr lang="pt-BR" sz="1600" dirty="0" smtClean="0"/>
              <a:t>seguinte ordem </a:t>
            </a:r>
            <a:r>
              <a:rPr lang="pt-BR" sz="1600" dirty="0"/>
              <a:t>de prioridade:</a:t>
            </a:r>
          </a:p>
          <a:p>
            <a:pPr marL="457200" lvl="1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pt-BR" sz="1600" dirty="0"/>
              <a:t>I. </a:t>
            </a:r>
            <a:r>
              <a:rPr lang="pt-BR" sz="1600" b="1" u="sng" dirty="0"/>
              <a:t>eliminação</a:t>
            </a:r>
            <a:r>
              <a:rPr lang="pt-BR" sz="1600" dirty="0"/>
              <a:t> dos fatores de risco;</a:t>
            </a:r>
          </a:p>
          <a:p>
            <a:pPr marL="457200" lvl="1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pt-BR" sz="1600" dirty="0"/>
              <a:t>II. minimização e </a:t>
            </a:r>
            <a:r>
              <a:rPr lang="pt-BR" sz="1600" b="1" u="sng" dirty="0"/>
              <a:t>controle</a:t>
            </a:r>
            <a:r>
              <a:rPr lang="pt-BR" sz="1600" b="1" dirty="0"/>
              <a:t> dos fatores de risco</a:t>
            </a:r>
            <a:r>
              <a:rPr lang="pt-BR" sz="1600" dirty="0"/>
              <a:t>, com a adoção de medidas </a:t>
            </a:r>
            <a:r>
              <a:rPr lang="pt-BR" sz="1600" b="1" u="sng" dirty="0"/>
              <a:t>de proteção coletiva</a:t>
            </a:r>
            <a:r>
              <a:rPr lang="pt-BR" sz="1600" dirty="0"/>
              <a:t>;</a:t>
            </a:r>
          </a:p>
          <a:p>
            <a:pPr marL="457200" lvl="1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pt-BR" sz="1600" dirty="0" smtClean="0"/>
              <a:t>III. </a:t>
            </a:r>
            <a:r>
              <a:rPr lang="pt-BR" sz="1600" b="1" dirty="0" smtClean="0"/>
              <a:t>minimização </a:t>
            </a:r>
            <a:r>
              <a:rPr lang="pt-BR" sz="1600" b="1" dirty="0"/>
              <a:t>e </a:t>
            </a:r>
            <a:r>
              <a:rPr lang="pt-BR" sz="1600" b="1" u="sng" dirty="0"/>
              <a:t>controle</a:t>
            </a:r>
            <a:r>
              <a:rPr lang="pt-BR" sz="1600" b="1" dirty="0"/>
              <a:t> dos fatores de risco</a:t>
            </a:r>
            <a:r>
              <a:rPr lang="pt-BR" sz="1600" dirty="0"/>
              <a:t>, com a adoção de </a:t>
            </a:r>
            <a:r>
              <a:rPr lang="pt-BR" sz="1600" b="1" u="sng" dirty="0"/>
              <a:t>medidas administrativas </a:t>
            </a:r>
            <a:r>
              <a:rPr lang="pt-BR" sz="1600" dirty="0"/>
              <a:t>ou </a:t>
            </a:r>
            <a:r>
              <a:rPr lang="pt-BR" sz="1600" dirty="0" smtClean="0"/>
              <a:t>de organização </a:t>
            </a:r>
            <a:r>
              <a:rPr lang="pt-BR" sz="1600" dirty="0"/>
              <a:t>do trabalho; e</a:t>
            </a:r>
          </a:p>
          <a:p>
            <a:pPr marL="457200" lvl="1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pt-BR" sz="1600" dirty="0"/>
              <a:t>IV. adoção de medidas de </a:t>
            </a:r>
            <a:r>
              <a:rPr lang="pt-BR" sz="1600" b="1" u="sng" dirty="0"/>
              <a:t>proteção individual</a:t>
            </a:r>
            <a:r>
              <a:rPr lang="pt-BR" sz="1600" dirty="0"/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" name="Retângulo 1"/>
          <p:cNvSpPr/>
          <p:nvPr/>
        </p:nvSpPr>
        <p:spPr>
          <a:xfrm>
            <a:off x="415650" y="1062028"/>
            <a:ext cx="1127343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buClr>
                <a:srgbClr val="000000"/>
              </a:buClr>
              <a:buFont typeface="Arial"/>
              <a:buNone/>
            </a:pPr>
            <a:r>
              <a:rPr lang="pt-BR" sz="2400" b="1" kern="0" dirty="0">
                <a:solidFill>
                  <a:srgbClr val="000000"/>
                </a:solidFill>
                <a:cs typeface="Arial"/>
                <a:sym typeface="Arial"/>
              </a:rPr>
              <a:t>NR 01 -  DISPOSIÇÕES GERAIS e GERENCIAMENTO DE RISCOS</a:t>
            </a:r>
          </a:p>
          <a:p>
            <a:pPr algn="just">
              <a:spcBef>
                <a:spcPts val="32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000000"/>
                </a:solidFill>
                <a:cs typeface="Arial"/>
                <a:sym typeface="Arial"/>
              </a:rPr>
              <a:t>1.4 Direitos e deveres</a:t>
            </a:r>
          </a:p>
        </p:txBody>
      </p:sp>
    </p:spTree>
    <p:extLst>
      <p:ext uri="{BB962C8B-B14F-4D97-AF65-F5344CB8AC3E}">
        <p14:creationId xmlns:p14="http://schemas.microsoft.com/office/powerpoint/2010/main" val="9921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120"/>
          <p:cNvSpPr txBox="1">
            <a:spLocks noGrp="1"/>
          </p:cNvSpPr>
          <p:nvPr>
            <p:ph type="body" idx="1"/>
          </p:nvPr>
        </p:nvSpPr>
        <p:spPr>
          <a:xfrm>
            <a:off x="415650" y="2046148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pt-BR" sz="1600" b="1" dirty="0"/>
              <a:t>1.4.2 Cabe ao </a:t>
            </a:r>
            <a:r>
              <a:rPr lang="pt-BR" sz="1600" b="1" u="sng" dirty="0"/>
              <a:t>trabalhador</a:t>
            </a:r>
            <a:r>
              <a:rPr lang="pt-BR" sz="1600" b="1" dirty="0" smtClean="0"/>
              <a:t>:</a:t>
            </a:r>
          </a:p>
          <a:p>
            <a:pPr marL="533400" lvl="1" indent="0">
              <a:lnSpc>
                <a:spcPct val="150000"/>
              </a:lnSpc>
              <a:buNone/>
            </a:pPr>
            <a:r>
              <a:rPr lang="pt-BR" sz="1600" dirty="0" smtClean="0"/>
              <a:t>a) cumprir </a:t>
            </a:r>
            <a:r>
              <a:rPr lang="pt-BR" sz="1600" dirty="0"/>
              <a:t>as disposições legais e regulamentares sobre segurança e saúde no trabalho, </a:t>
            </a:r>
            <a:r>
              <a:rPr lang="pt-BR" sz="1600" dirty="0" smtClean="0"/>
              <a:t>inclusive as </a:t>
            </a:r>
            <a:r>
              <a:rPr lang="pt-BR" sz="1600" dirty="0"/>
              <a:t>ordens de serviço expedidas pelo empregador</a:t>
            </a:r>
            <a:r>
              <a:rPr lang="pt-BR" sz="1600" dirty="0" smtClean="0"/>
              <a:t>;</a:t>
            </a:r>
            <a:endParaRPr lang="pt-BR" sz="1600" dirty="0"/>
          </a:p>
          <a:p>
            <a:pPr marL="533400" lvl="1" indent="0">
              <a:lnSpc>
                <a:spcPct val="150000"/>
              </a:lnSpc>
              <a:buNone/>
            </a:pPr>
            <a:r>
              <a:rPr lang="pt-BR" sz="1600" dirty="0"/>
              <a:t>b) submeter-se aos exames médicos previstos nas NR</a:t>
            </a:r>
            <a:r>
              <a:rPr lang="pt-BR" sz="1600" dirty="0" smtClean="0"/>
              <a:t>;</a:t>
            </a:r>
            <a:endParaRPr lang="pt-BR" sz="1600" dirty="0"/>
          </a:p>
          <a:p>
            <a:pPr marL="533400" lvl="1" indent="0">
              <a:lnSpc>
                <a:spcPct val="150000"/>
              </a:lnSpc>
              <a:buNone/>
            </a:pPr>
            <a:r>
              <a:rPr lang="pt-BR" sz="1600" dirty="0"/>
              <a:t>c) colaborar com a organização na aplicação das NR; </a:t>
            </a:r>
            <a:r>
              <a:rPr lang="pt-BR" sz="1600" dirty="0" smtClean="0"/>
              <a:t>e</a:t>
            </a:r>
          </a:p>
          <a:p>
            <a:pPr marL="533400" lvl="1" indent="0">
              <a:lnSpc>
                <a:spcPct val="150000"/>
              </a:lnSpc>
              <a:buNone/>
            </a:pPr>
            <a:r>
              <a:rPr lang="pt-BR" sz="1600" dirty="0" smtClean="0"/>
              <a:t>d</a:t>
            </a:r>
            <a:r>
              <a:rPr lang="pt-BR" sz="1600" dirty="0"/>
              <a:t>) usar o </a:t>
            </a:r>
            <a:r>
              <a:rPr lang="pt-BR" sz="1600" dirty="0" smtClean="0"/>
              <a:t>equipamento </a:t>
            </a:r>
            <a:r>
              <a:rPr lang="pt-BR" sz="1600" dirty="0"/>
              <a:t>de proteção individual fornecido pelo empregador</a:t>
            </a:r>
            <a:r>
              <a:rPr lang="pt-BR" sz="1600" dirty="0" smtClean="0"/>
              <a:t>. 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1.4.2.1 Constitui ato faltoso a recusa injustificada do empregado ao cumprimento do </a:t>
            </a:r>
            <a:r>
              <a:rPr lang="pt-BR" sz="1600" dirty="0" smtClean="0"/>
              <a:t>disposto nas </a:t>
            </a:r>
            <a:r>
              <a:rPr lang="pt-BR" sz="1600" dirty="0"/>
              <a:t>alíneas do subitem anterior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1.4.3 </a:t>
            </a:r>
            <a:r>
              <a:rPr lang="pt-BR" sz="1600" b="1" u="sng" dirty="0"/>
              <a:t>O trabalhador poderá interromper suas atividades quando constatar uma situação </a:t>
            </a:r>
            <a:r>
              <a:rPr lang="pt-BR" sz="1600" dirty="0" smtClean="0"/>
              <a:t>de trabalho </a:t>
            </a:r>
            <a:r>
              <a:rPr lang="pt-BR" sz="1600" dirty="0"/>
              <a:t>onde, a seu ver, envolva um risco grave e iminente para a sua vida e saúde, </a:t>
            </a:r>
            <a:r>
              <a:rPr lang="pt-BR" sz="1600" dirty="0" smtClean="0"/>
              <a:t>informando imediatamente </a:t>
            </a:r>
            <a:r>
              <a:rPr lang="pt-BR" sz="1600" dirty="0"/>
              <a:t>ao seu superior hierárquico.</a:t>
            </a:r>
            <a:endParaRPr sz="1600" dirty="0"/>
          </a:p>
        </p:txBody>
      </p:sp>
      <p:sp>
        <p:nvSpPr>
          <p:cNvPr id="4" name="Retângulo 3"/>
          <p:cNvSpPr/>
          <p:nvPr/>
        </p:nvSpPr>
        <p:spPr>
          <a:xfrm>
            <a:off x="415650" y="1131957"/>
            <a:ext cx="11273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buClr>
                <a:srgbClr val="000000"/>
              </a:buClr>
              <a:buFont typeface="Arial"/>
              <a:buNone/>
            </a:pPr>
            <a:r>
              <a:rPr lang="pt-BR" sz="2400" b="1" kern="0" dirty="0">
                <a:solidFill>
                  <a:srgbClr val="000000"/>
                </a:solidFill>
                <a:cs typeface="Arial"/>
                <a:sym typeface="Arial"/>
              </a:rPr>
              <a:t>NR 01 -  DISPOSIÇÕES GERAIS e GERENCIAMENTO DE RISCOS</a:t>
            </a:r>
          </a:p>
          <a:p>
            <a:pPr algn="just">
              <a:spcBef>
                <a:spcPts val="320"/>
              </a:spcBef>
              <a:buClr>
                <a:srgbClr val="000000"/>
              </a:buClr>
              <a:buFont typeface="Arial"/>
              <a:buNone/>
            </a:pPr>
            <a:endParaRPr lang="pt-BR" sz="1100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spcBef>
                <a:spcPts val="32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 dirty="0">
                <a:solidFill>
                  <a:srgbClr val="000000"/>
                </a:solidFill>
                <a:cs typeface="Arial"/>
                <a:sym typeface="Arial"/>
              </a:rPr>
              <a:t>1.4 Direitos e deveres</a:t>
            </a:r>
          </a:p>
        </p:txBody>
      </p:sp>
    </p:spTree>
    <p:extLst>
      <p:ext uri="{BB962C8B-B14F-4D97-AF65-F5344CB8AC3E}">
        <p14:creationId xmlns:p14="http://schemas.microsoft.com/office/powerpoint/2010/main" val="17671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3220" y="1109912"/>
            <a:ext cx="11360700" cy="551948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</a:t>
            </a:r>
            <a:r>
              <a:rPr lang="pt-BR" b="1" dirty="0" smtClean="0"/>
              <a:t>RISCOS</a:t>
            </a:r>
          </a:p>
          <a:p>
            <a:pPr marL="76200" indent="0">
              <a:buNone/>
            </a:pPr>
            <a:endParaRPr lang="pt-BR" sz="1600" b="1" dirty="0"/>
          </a:p>
          <a:p>
            <a:pPr marL="76200" indent="0">
              <a:buNone/>
            </a:pPr>
            <a:r>
              <a:rPr lang="pt-BR" sz="1600" b="1" dirty="0" smtClean="0"/>
              <a:t>1.5 </a:t>
            </a:r>
            <a:r>
              <a:rPr lang="pt-BR" sz="1600" b="1" dirty="0"/>
              <a:t>Gerenciamento de riscos </a:t>
            </a:r>
            <a:r>
              <a:rPr lang="pt-BR" sz="1600" b="1" dirty="0" smtClean="0"/>
              <a:t>ocupacionais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1.5.1 O disposto neste item deve ser utilizado para fins de prevenção e gerenciamento dos </a:t>
            </a:r>
            <a:r>
              <a:rPr lang="pt-BR" sz="1600" dirty="0" smtClean="0"/>
              <a:t>riscos ocupacionais.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1.5.3 </a:t>
            </a:r>
            <a:r>
              <a:rPr lang="pt-BR" sz="1600" dirty="0" smtClean="0"/>
              <a:t>Responsabilidades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1.5.3.1. A organização deve implementar, por estabelecimento, o gerenciamento de </a:t>
            </a:r>
            <a:r>
              <a:rPr lang="pt-BR" sz="1600" dirty="0" smtClean="0"/>
              <a:t>riscos ocupacionais </a:t>
            </a:r>
            <a:r>
              <a:rPr lang="pt-BR" sz="1600" dirty="0"/>
              <a:t>em suas atividades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1.5.3.1.1 O gerenciamento de riscos ocupacionais deve constituir um Programa </a:t>
            </a:r>
            <a:r>
              <a:rPr lang="pt-BR" sz="1600" dirty="0" smtClean="0"/>
              <a:t>de Gerenciamento </a:t>
            </a:r>
            <a:r>
              <a:rPr lang="pt-BR" sz="1600" dirty="0"/>
              <a:t>de Riscos - PGR.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/>
              <a:t>1.5.3.1.2 O PGR pode ser atendido por sistemas de gestão, desde que estes cumpram </a:t>
            </a:r>
            <a:r>
              <a:rPr lang="pt-BR" sz="1600" dirty="0" smtClean="0"/>
              <a:t>as exigências </a:t>
            </a:r>
            <a:r>
              <a:rPr lang="pt-BR" sz="1600" dirty="0"/>
              <a:t>previstas nesta NR e em dispositivos legais de segurança e saúde no trabalho</a:t>
            </a:r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5120" y="1224212"/>
            <a:ext cx="11631620" cy="557282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b="1" dirty="0"/>
              <a:t>NR 01 -  DISPOSIÇÕES GERAIS e GERENCIAMENTO DE RISCOS</a:t>
            </a:r>
          </a:p>
          <a:p>
            <a:pPr marL="76200" indent="0">
              <a:buNone/>
            </a:pPr>
            <a:endParaRPr lang="pt-BR" sz="1600" dirty="0" smtClean="0"/>
          </a:p>
          <a:p>
            <a:pPr marL="76200" indent="0">
              <a:buNone/>
            </a:pPr>
            <a:r>
              <a:rPr lang="pt-BR" sz="1600" dirty="0" smtClean="0"/>
              <a:t>1.5.3.1.3 </a:t>
            </a:r>
            <a:r>
              <a:rPr lang="pt-BR" sz="1600" dirty="0"/>
              <a:t>O PGR deve contemplar ou estar integrado com planos, programas e outros </a:t>
            </a:r>
            <a:r>
              <a:rPr lang="pt-BR" sz="1600" dirty="0" smtClean="0"/>
              <a:t>documentos previstos </a:t>
            </a:r>
            <a:r>
              <a:rPr lang="pt-BR" sz="1600" dirty="0"/>
              <a:t>na legislação de segurança e saúde no trabalho</a:t>
            </a:r>
            <a:r>
              <a:rPr lang="pt-BR" sz="1600" dirty="0" smtClean="0"/>
              <a:t>.</a:t>
            </a:r>
          </a:p>
          <a:p>
            <a:pPr marL="76200" indent="0">
              <a:buNone/>
            </a:pPr>
            <a:endParaRPr lang="pt-BR" sz="1600" dirty="0"/>
          </a:p>
          <a:p>
            <a:pPr marL="76200" indent="0">
              <a:buNone/>
            </a:pPr>
            <a:r>
              <a:rPr lang="pt-BR" sz="1600" dirty="0"/>
              <a:t>1.5.3.2 A organização deve</a:t>
            </a:r>
            <a:r>
              <a:rPr lang="pt-BR" sz="1600" dirty="0" smtClean="0"/>
              <a:t>: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 smtClean="0"/>
              <a:t>a</a:t>
            </a:r>
            <a:r>
              <a:rPr lang="pt-BR" sz="1700" dirty="0"/>
              <a:t>) evitar os riscos ocupacionais que possam ser originados no trabalho;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b) </a:t>
            </a:r>
            <a:r>
              <a:rPr lang="pt-BR" sz="1700" dirty="0" smtClean="0"/>
              <a:t>identificar </a:t>
            </a:r>
            <a:r>
              <a:rPr lang="pt-BR" sz="1700" dirty="0"/>
              <a:t>os perigos e possíveis lesões ou agravos à saúde</a:t>
            </a:r>
            <a:r>
              <a:rPr lang="pt-BR" sz="1700" dirty="0" smtClean="0"/>
              <a:t>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c) avaliar os riscos ocupacionais indicando o nível de risco;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d) classificar os riscos ocupacionais para determinar a necessidade de adoção de medidas </a:t>
            </a:r>
            <a:r>
              <a:rPr lang="pt-BR" sz="1700" dirty="0" smtClean="0"/>
              <a:t>de prevenção</a:t>
            </a:r>
            <a:r>
              <a:rPr lang="pt-BR" sz="1700" dirty="0"/>
              <a:t>;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e) implementar medidas de prevenção, de acordo com a classificação de risco e na ordem de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prioridade estabelecida na alínea “g” do subitem 1.4.1; e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700" dirty="0"/>
              <a:t>f) acompanhar o controle dos riscos ocupacionais</a:t>
            </a:r>
          </a:p>
        </p:txBody>
      </p:sp>
      <p:sp>
        <p:nvSpPr>
          <p:cNvPr id="4" name="Google Shape;341;p120"/>
          <p:cNvSpPr txBox="1">
            <a:spLocks noGrp="1"/>
          </p:cNvSpPr>
          <p:nvPr>
            <p:ph type="title"/>
          </p:nvPr>
        </p:nvSpPr>
        <p:spPr>
          <a:xfrm>
            <a:off x="1718075" y="228600"/>
            <a:ext cx="1043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33" dirty="0">
                <a:solidFill>
                  <a:schemeClr val="dk2"/>
                </a:solidFill>
              </a:rPr>
              <a:t>6.0 LEGISLAÇÃO APLICADA</a:t>
            </a:r>
            <a:endParaRPr sz="3333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999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4278</Words>
  <Application>Microsoft Office PowerPoint</Application>
  <PresentationFormat>Widescreen</PresentationFormat>
  <Paragraphs>488</Paragraphs>
  <Slides>38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Tema do Office</vt:lpstr>
      <vt:lpstr>Simple Light</vt:lpstr>
      <vt:lpstr>Apresentação do PowerPoint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 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  <vt:lpstr>6.0 LEGISLAÇÃO APLICADA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2</cp:revision>
  <dcterms:created xsi:type="dcterms:W3CDTF">2024-03-15T14:10:33Z</dcterms:created>
  <dcterms:modified xsi:type="dcterms:W3CDTF">2024-03-20T16:56:12Z</dcterms:modified>
</cp:coreProperties>
</file>